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324" r:id="rId3"/>
    <p:sldId id="326" r:id="rId4"/>
    <p:sldId id="298" r:id="rId5"/>
    <p:sldId id="287" r:id="rId6"/>
    <p:sldId id="345" r:id="rId7"/>
    <p:sldId id="341" r:id="rId8"/>
    <p:sldId id="321" r:id="rId9"/>
    <p:sldId id="322" r:id="rId10"/>
    <p:sldId id="289" r:id="rId11"/>
    <p:sldId id="328" r:id="rId12"/>
    <p:sldId id="346" r:id="rId13"/>
    <p:sldId id="347" r:id="rId14"/>
    <p:sldId id="348" r:id="rId15"/>
    <p:sldId id="349" r:id="rId16"/>
    <p:sldId id="327" r:id="rId17"/>
    <p:sldId id="304" r:id="rId18"/>
    <p:sldId id="305" r:id="rId19"/>
    <p:sldId id="281" r:id="rId20"/>
    <p:sldId id="291" r:id="rId21"/>
    <p:sldId id="350" r:id="rId22"/>
    <p:sldId id="323" r:id="rId23"/>
    <p:sldId id="343" r:id="rId24"/>
    <p:sldId id="356" r:id="rId25"/>
    <p:sldId id="344" r:id="rId26"/>
    <p:sldId id="351" r:id="rId27"/>
    <p:sldId id="315" r:id="rId28"/>
    <p:sldId id="340" r:id="rId29"/>
    <p:sldId id="330" r:id="rId30"/>
    <p:sldId id="307" r:id="rId31"/>
    <p:sldId id="353" r:id="rId32"/>
    <p:sldId id="355" r:id="rId33"/>
    <p:sldId id="336" r:id="rId34"/>
    <p:sldId id="338" r:id="rId35"/>
    <p:sldId id="309" r:id="rId36"/>
    <p:sldId id="357" r:id="rId37"/>
    <p:sldId id="339" r:id="rId38"/>
    <p:sldId id="311" r:id="rId39"/>
    <p:sldId id="312" r:id="rId40"/>
    <p:sldId id="313" r:id="rId41"/>
    <p:sldId id="314" r:id="rId42"/>
    <p:sldId id="358" r:id="rId4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748" autoAdjust="0"/>
  </p:normalViewPr>
  <p:slideViewPr>
    <p:cSldViewPr>
      <p:cViewPr>
        <p:scale>
          <a:sx n="100" d="100"/>
          <a:sy n="100" d="100"/>
        </p:scale>
        <p:origin x="-1944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196752"/>
            <a:ext cx="7851648" cy="2952328"/>
          </a:xfrm>
        </p:spPr>
        <p:txBody>
          <a:bodyPr>
            <a:noAutofit/>
          </a:bodyPr>
          <a:lstStyle/>
          <a:p>
            <a:pPr algn="ctr"/>
            <a:r>
              <a:rPr lang="ru-RU" sz="6000" i="1" dirty="0" smtClean="0">
                <a:solidFill>
                  <a:schemeClr val="bg1"/>
                </a:solidFill>
                <a:effectLst/>
                <a:latin typeface="Monotype Corsiva" pitchFamily="66" charset="0"/>
                <a:cs typeface="Times New Roman" pitchFamily="18" charset="0"/>
              </a:rPr>
              <a:t>Философия </a:t>
            </a:r>
            <a:br>
              <a:rPr lang="ru-RU" sz="6000" i="1" dirty="0" smtClean="0">
                <a:solidFill>
                  <a:schemeClr val="bg1"/>
                </a:solidFill>
                <a:effectLst/>
                <a:latin typeface="Monotype Corsiva" pitchFamily="66" charset="0"/>
                <a:cs typeface="Times New Roman" pitchFamily="18" charset="0"/>
              </a:rPr>
            </a:br>
            <a:r>
              <a:rPr lang="ru-RU" sz="6000" i="1" dirty="0" smtClean="0">
                <a:solidFill>
                  <a:schemeClr val="bg1"/>
                </a:solidFill>
                <a:effectLst/>
                <a:latin typeface="Monotype Corsiva" pitchFamily="66" charset="0"/>
                <a:cs typeface="Times New Roman" pitchFamily="18" charset="0"/>
              </a:rPr>
              <a:t>Нового времени</a:t>
            </a:r>
            <a:endParaRPr lang="ru-RU" sz="6000" i="1" dirty="0">
              <a:solidFill>
                <a:schemeClr val="bg1"/>
              </a:solidFill>
              <a:latin typeface="Monotype Corsiva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2691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>
                <a:solidFill>
                  <a:schemeClr val="tx1"/>
                </a:solidFill>
              </a:rPr>
              <a:t>	</a:t>
            </a:r>
            <a:r>
              <a:rPr lang="ru-RU" sz="3600" dirty="0" smtClean="0">
                <a:solidFill>
                  <a:schemeClr val="tx1"/>
                </a:solidFill>
                <a:latin typeface="Comic Sans MS" pitchFamily="66" charset="0"/>
              </a:rPr>
              <a:t>Эмпиризм в философской теории </a:t>
            </a:r>
            <a:r>
              <a:rPr lang="ru-RU" sz="3600" dirty="0" err="1" smtClean="0">
                <a:solidFill>
                  <a:schemeClr val="tx1"/>
                </a:solidFill>
                <a:latin typeface="Comic Sans MS" pitchFamily="66" charset="0"/>
              </a:rPr>
              <a:t>Фрэнсиса</a:t>
            </a:r>
            <a:r>
              <a:rPr lang="ru-RU" sz="3600" dirty="0" smtClean="0">
                <a:solidFill>
                  <a:schemeClr val="tx1"/>
                </a:solidFill>
                <a:latin typeface="Comic Sans MS" pitchFamily="66" charset="0"/>
              </a:rPr>
              <a:t> Бэкона (1561-1626)</a:t>
            </a:r>
            <a:endParaRPr lang="ru-RU" sz="36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4" name="Содержимое 3" descr="Бэкон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11760" y="1916832"/>
            <a:ext cx="3528392" cy="4464496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1"/>
                </a:solidFill>
                <a:latin typeface="Comic Sans MS" pitchFamily="66" charset="0"/>
              </a:rPr>
              <a:t>Роджер Бэкон   (1214-1292) – средневековый философ</a:t>
            </a:r>
            <a:endParaRPr lang="ru-RU" sz="3200" b="1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6" name="Содержимое 5" descr="рб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55776" y="2060848"/>
            <a:ext cx="3382352" cy="4392487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     Два вида опыта по Ф. Бэкону:</a:t>
            </a:r>
            <a:endParaRPr lang="ru-RU" sz="3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«</a:t>
            </a:r>
            <a:r>
              <a:rPr lang="ru-RU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Е</a:t>
            </a:r>
            <a:r>
              <a:rPr lang="en-US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xperientia</a:t>
            </a:r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»</a:t>
            </a:r>
            <a:endParaRPr lang="ru-RU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«</a:t>
            </a:r>
            <a:r>
              <a:rPr lang="ru-RU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Е</a:t>
            </a:r>
            <a:r>
              <a:rPr lang="en-US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xperientia</a:t>
            </a:r>
            <a:r>
              <a:rPr lang="en-US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literata</a:t>
            </a:r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»</a:t>
            </a:r>
            <a:endParaRPr lang="ru-RU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ru-RU" dirty="0" smtClean="0">
              <a:latin typeface="Comic Sans MS" panose="030F0702030302020204" pitchFamily="66" charset="0"/>
            </a:endParaRPr>
          </a:p>
          <a:p>
            <a:endParaRPr lang="ru-RU" dirty="0">
              <a:latin typeface="Comic Sans MS" panose="030F0702030302020204" pitchFamily="66" charset="0"/>
            </a:endParaRPr>
          </a:p>
          <a:p>
            <a:r>
              <a:rPr lang="ru-RU" sz="3600" dirty="0" smtClean="0">
                <a:latin typeface="Comic Sans MS" panose="030F0702030302020204" pitchFamily="66" charset="0"/>
              </a:rPr>
              <a:t>Обыденный, жизненный опыт;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endParaRPr lang="ru-RU" sz="3600" dirty="0" smtClean="0">
              <a:latin typeface="Comic Sans MS" panose="030F0702030302020204" pitchFamily="66" charset="0"/>
            </a:endParaRPr>
          </a:p>
          <a:p>
            <a:r>
              <a:rPr lang="ru-RU" sz="3600" dirty="0" smtClean="0">
                <a:latin typeface="Comic Sans MS" panose="030F0702030302020204" pitchFamily="66" charset="0"/>
              </a:rPr>
              <a:t>Научный опыт как результат эксперимента</a:t>
            </a:r>
            <a:endParaRPr lang="ru-RU" sz="3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3904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sz="4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Политическая философия Ф. Бэкона</a:t>
            </a:r>
            <a:endParaRPr lang="ru-RU" sz="4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</a:t>
            </a:r>
            <a:r>
              <a:rPr lang="ru-RU" dirty="0" smtClean="0">
                <a:latin typeface="Comic Sans MS" panose="030F0702030302020204" pitchFamily="66" charset="0"/>
              </a:rPr>
              <a:t>Обосновывал значимость </a:t>
            </a:r>
            <a:r>
              <a:rPr lang="ru-RU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науки</a:t>
            </a:r>
            <a:r>
              <a:rPr lang="ru-RU" dirty="0" smtClean="0">
                <a:latin typeface="Comic Sans MS" panose="030F0702030302020204" pitchFamily="66" charset="0"/>
              </a:rPr>
              <a:t> в политике.</a:t>
            </a:r>
          </a:p>
          <a:p>
            <a:r>
              <a:rPr lang="ru-RU" dirty="0" smtClean="0">
                <a:latin typeface="Comic Sans MS" panose="030F0702030302020204" pitchFamily="66" charset="0"/>
              </a:rPr>
              <a:t>2. Одним из первых изучал проблему </a:t>
            </a:r>
            <a:r>
              <a:rPr lang="ru-RU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политической  идеологии</a:t>
            </a:r>
            <a:r>
              <a:rPr lang="ru-RU" dirty="0" smtClean="0">
                <a:latin typeface="Comic Sans MS" panose="030F0702030302020204" pitchFamily="66" charset="0"/>
              </a:rPr>
              <a:t>.</a:t>
            </a:r>
          </a:p>
          <a:p>
            <a:r>
              <a:rPr lang="ru-RU" dirty="0" smtClean="0">
                <a:latin typeface="Comic Sans MS" panose="030F0702030302020204" pitchFamily="66" charset="0"/>
              </a:rPr>
              <a:t>3. Был сторонником </a:t>
            </a:r>
            <a:r>
              <a:rPr lang="ru-RU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абсолютной монархии</a:t>
            </a:r>
            <a:r>
              <a:rPr lang="ru-RU" dirty="0" smtClean="0">
                <a:latin typeface="Comic Sans MS" panose="030F0702030302020204" pitchFamily="66" charset="0"/>
              </a:rPr>
              <a:t>.</a:t>
            </a:r>
          </a:p>
          <a:p>
            <a:r>
              <a:rPr lang="ru-RU" dirty="0" smtClean="0">
                <a:latin typeface="Comic Sans MS" panose="030F0702030302020204" pitchFamily="66" charset="0"/>
              </a:rPr>
              <a:t>4. Признаком эффективного государства считал способность </a:t>
            </a:r>
            <a:r>
              <a:rPr lang="ru-RU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предотвращать революции и мятежи.</a:t>
            </a:r>
          </a:p>
          <a:p>
            <a:endParaRPr lang="ru-RU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048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Четыре признака политического кризиса по Ф. Бэкону</a:t>
            </a:r>
            <a:endParaRPr lang="ru-RU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5139285"/>
              </p:ext>
            </p:extLst>
          </p:nvPr>
        </p:nvGraphicFramePr>
        <p:xfrm>
          <a:off x="457200" y="1935163"/>
          <a:ext cx="8229600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anose="030F0702030302020204" pitchFamily="66" charset="0"/>
                        </a:rPr>
                        <a:t>Признак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anose="030F0702030302020204" pitchFamily="66" charset="0"/>
                        </a:rPr>
                        <a:t>Проявление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anose="030F0702030302020204" pitchFamily="66" charset="0"/>
                        </a:rPr>
                        <a:t>Нарушение</a:t>
                      </a:r>
                      <a:r>
                        <a:rPr lang="ru-RU" baseline="0" dirty="0" smtClean="0">
                          <a:latin typeface="Comic Sans MS" panose="030F0702030302020204" pitchFamily="66" charset="0"/>
                        </a:rPr>
                        <a:t> легитимности власти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anose="030F0702030302020204" pitchFamily="66" charset="0"/>
                        </a:rPr>
                        <a:t>Снижение доверия и уважения к правителю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anose="030F0702030302020204" pitchFamily="66" charset="0"/>
                        </a:rPr>
                        <a:t>Ухудшение</a:t>
                      </a:r>
                      <a:r>
                        <a:rPr lang="ru-RU" baseline="0" dirty="0" smtClean="0">
                          <a:latin typeface="Comic Sans MS" panose="030F0702030302020204" pitchFamily="66" charset="0"/>
                        </a:rPr>
                        <a:t> качества жизни населения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anose="030F0702030302020204" pitchFamily="66" charset="0"/>
                        </a:rPr>
                        <a:t>Возрастание</a:t>
                      </a:r>
                      <a:r>
                        <a:rPr lang="ru-RU" baseline="0" dirty="0" smtClean="0">
                          <a:latin typeface="Comic Sans MS" panose="030F0702030302020204" pitchFamily="66" charset="0"/>
                        </a:rPr>
                        <a:t> недовольства общества властями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anose="030F0702030302020204" pitchFamily="66" charset="0"/>
                        </a:rPr>
                        <a:t>Ослабление контроля над политической элитой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anose="030F0702030302020204" pitchFamily="66" charset="0"/>
                        </a:rPr>
                        <a:t>Ухудшение</a:t>
                      </a:r>
                      <a:r>
                        <a:rPr lang="ru-RU" baseline="0" dirty="0" smtClean="0">
                          <a:latin typeface="Comic Sans MS" panose="030F0702030302020204" pitchFamily="66" charset="0"/>
                        </a:rPr>
                        <a:t> эффективности государственного аппарата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anose="030F0702030302020204" pitchFamily="66" charset="0"/>
                        </a:rPr>
                        <a:t>Чрезмерное</a:t>
                      </a:r>
                      <a:r>
                        <a:rPr lang="ru-RU" baseline="0" dirty="0" smtClean="0">
                          <a:latin typeface="Comic Sans MS" panose="030F0702030302020204" pitchFamily="66" charset="0"/>
                        </a:rPr>
                        <a:t> количество реформ, нововведений и т.д.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anose="030F0702030302020204" pitchFamily="66" charset="0"/>
                        </a:rPr>
                        <a:t>Нарушение</a:t>
                      </a:r>
                      <a:r>
                        <a:rPr lang="ru-RU" baseline="0" dirty="0" smtClean="0">
                          <a:latin typeface="Comic Sans MS" panose="030F0702030302020204" pitchFamily="66" charset="0"/>
                        </a:rPr>
                        <a:t> интеракции между обществом и государством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26118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Способы предотвращения 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политического кризиса по Ф. </a:t>
            </a:r>
            <a:r>
              <a:rPr lang="ru-RU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Бэкону:</a:t>
            </a:r>
            <a:endParaRPr lang="ru-RU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latin typeface="Comic Sans MS" panose="030F0702030302020204" pitchFamily="66" charset="0"/>
              </a:rPr>
              <a:t> механизм обратной связи между обществом и государством;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dirty="0" smtClean="0"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latin typeface="Comic Sans MS" panose="030F0702030302020204" pitchFamily="66" charset="0"/>
              </a:rPr>
              <a:t> прозрачность и открытость власти;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dirty="0" smtClean="0"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latin typeface="Comic Sans MS" panose="030F0702030302020204" pitchFamily="66" charset="0"/>
              </a:rPr>
              <a:t> гибкая идеологическая политика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64461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i="1" dirty="0" smtClean="0">
                <a:solidFill>
                  <a:schemeClr val="tx1"/>
                </a:solidFill>
              </a:rPr>
              <a:t>Основные идеи произведений:</a:t>
            </a:r>
            <a:endParaRPr lang="ru-RU" sz="4000" b="1" i="1" dirty="0">
              <a:solidFill>
                <a:schemeClr val="tx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«Новая Атлантида»</a:t>
            </a:r>
            <a:endParaRPr lang="ru-RU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Comic Sans MS" panose="030F0702030302020204" pitchFamily="66" charset="0"/>
              </a:rPr>
              <a:t>«</a:t>
            </a:r>
            <a:r>
              <a:rPr lang="ru-RU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Новый Органон»</a:t>
            </a:r>
            <a:endParaRPr lang="ru-RU" dirty="0">
              <a:latin typeface="Comic Sans MS" panose="030F0702030302020204" pitchFamily="66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ru-RU" dirty="0" smtClean="0">
                <a:latin typeface="Comic Sans MS" panose="030F0702030302020204" pitchFamily="66" charset="0"/>
              </a:rPr>
              <a:t>Рассуждал о роли книгопечатания, пороха и компаса в развитии цивилизации;</a:t>
            </a:r>
          </a:p>
          <a:p>
            <a:r>
              <a:rPr lang="ru-RU" dirty="0" smtClean="0">
                <a:latin typeface="Comic Sans MS" panose="030F0702030302020204" pitchFamily="66" charset="0"/>
              </a:rPr>
              <a:t>Критиковал магов и алхимиков, обосновывал рациональный характер науки;</a:t>
            </a:r>
          </a:p>
          <a:p>
            <a:r>
              <a:rPr lang="ru-RU" dirty="0" smtClean="0">
                <a:latin typeface="Comic Sans MS" panose="030F0702030302020204" pitchFamily="66" charset="0"/>
              </a:rPr>
              <a:t>Ввёл понятие </a:t>
            </a:r>
            <a:r>
              <a:rPr lang="ru-RU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«религия науки»</a:t>
            </a:r>
            <a:endParaRPr lang="ru-RU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>
                <a:latin typeface="Comic Sans MS" panose="030F0702030302020204" pitchFamily="66" charset="0"/>
              </a:rPr>
              <a:t>Критиковал  традиционную логику;</a:t>
            </a:r>
          </a:p>
          <a:p>
            <a:r>
              <a:rPr lang="ru-RU" dirty="0" smtClean="0">
                <a:latin typeface="Comic Sans MS" panose="030F0702030302020204" pitchFamily="66" charset="0"/>
              </a:rPr>
              <a:t>Выделял ложную и истинную индукцию;</a:t>
            </a:r>
          </a:p>
          <a:p>
            <a:r>
              <a:rPr lang="ru-RU" dirty="0" smtClean="0">
                <a:latin typeface="Comic Sans MS" panose="030F0702030302020204" pitchFamily="66" charset="0"/>
              </a:rPr>
              <a:t>Считал целью науки освободиться от идолов и познавать природу</a:t>
            </a:r>
          </a:p>
          <a:p>
            <a:r>
              <a:rPr lang="ru-RU" dirty="0" smtClean="0">
                <a:latin typeface="Comic Sans MS" panose="030F0702030302020204" pitchFamily="66" charset="0"/>
              </a:rPr>
              <a:t>Познание природы это -  </a:t>
            </a:r>
            <a:r>
              <a:rPr lang="ru-RU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«открытие форм» </a:t>
            </a:r>
            <a:r>
              <a:rPr lang="ru-RU" dirty="0" smtClean="0">
                <a:latin typeface="Comic Sans MS" panose="030F0702030302020204" pitchFamily="66" charset="0"/>
              </a:rPr>
              <a:t>– особых свойств объектов и явлений окружающего мира.</a:t>
            </a:r>
            <a:endParaRPr lang="ru-RU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9610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      </a:t>
            </a:r>
            <a:r>
              <a:rPr lang="ru-RU" sz="2000" dirty="0" smtClean="0">
                <a:solidFill>
                  <a:schemeClr val="tx1"/>
                </a:solidFill>
                <a:latin typeface="Comic Sans MS" pitchFamily="66" charset="0"/>
              </a:rPr>
              <a:t>Виды заблуждений в классификации Фр. Бэкона:</a:t>
            </a:r>
            <a:endParaRPr lang="ru-RU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513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Врожденные           заблуждения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Приобретенные   заблуждения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i="1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Название</a:t>
                      </a:r>
                      <a:endParaRPr lang="ru-RU" b="1" i="1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i="1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Значение</a:t>
                      </a:r>
                      <a:endParaRPr lang="ru-RU" b="1" i="1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i="1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Название</a:t>
                      </a:r>
                      <a:endParaRPr lang="ru-RU" b="1" i="1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i="1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Значение</a:t>
                      </a:r>
                      <a:endParaRPr lang="ru-RU" b="1" i="1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Призраки рода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возникают из-за влияния норм культуры (обычае, традиций) на процесс познания мира;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Призраки</a:t>
                      </a:r>
                      <a:r>
                        <a:rPr lang="ru-RU" baseline="0" dirty="0" smtClean="0">
                          <a:latin typeface="Comic Sans MS" pitchFamily="66" charset="0"/>
                        </a:rPr>
                        <a:t> рынка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заблуждения, причина  которых в неправильном употреблении слов и понятий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Призраки пещеры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возникают из-за влияния качеств личности человека на процесс познания им мира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Призраки театра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заблуждения, возникающие из-за влияния философии на процесс познания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           </a:t>
            </a:r>
            <a:r>
              <a:rPr lang="ru-RU" sz="3600" dirty="0" smtClean="0">
                <a:solidFill>
                  <a:schemeClr val="tx1"/>
                </a:solidFill>
                <a:latin typeface="Comic Sans MS" pitchFamily="66" charset="0"/>
              </a:rPr>
              <a:t>Пути познания по Фр. Бэкону:</a:t>
            </a:r>
            <a:endParaRPr lang="ru-RU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003232" cy="4211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744"/>
                <a:gridCol w="2667744"/>
                <a:gridCol w="266774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Название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Определение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Значение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Путь паука</a:t>
                      </a:r>
                      <a:endParaRPr lang="ru-RU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Путь познания, основанный</a:t>
                      </a:r>
                      <a:r>
                        <a:rPr lang="ru-RU" baseline="0" dirty="0" smtClean="0">
                          <a:latin typeface="Comic Sans MS" pitchFamily="66" charset="0"/>
                        </a:rPr>
                        <a:t> исключительно на разуме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Критика теоретического</a:t>
                      </a:r>
                      <a:r>
                        <a:rPr lang="ru-RU" baseline="0" dirty="0" smtClean="0">
                          <a:latin typeface="Comic Sans MS" pitchFamily="66" charset="0"/>
                        </a:rPr>
                        <a:t> знания, непроверенного практикой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Путь муравья</a:t>
                      </a:r>
                      <a:endParaRPr lang="ru-RU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Путь познания, в</a:t>
                      </a:r>
                      <a:r>
                        <a:rPr lang="ru-RU" baseline="0" dirty="0" smtClean="0">
                          <a:latin typeface="Comic Sans MS" pitchFamily="66" charset="0"/>
                        </a:rPr>
                        <a:t> основе которого лежит только опыт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Критика  устаревающего опытного знания 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Путь пчелы</a:t>
                      </a:r>
                      <a:endParaRPr lang="ru-RU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Путь познания, гармонично сочетающий разум и опыт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Оптимальный путь познания, являющийся гносеологическим идеалом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866360"/>
          </a:xfrm>
        </p:spPr>
        <p:txBody>
          <a:bodyPr>
            <a:noAutofit/>
          </a:bodyPr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Сенсуализм в философии Дж. Локка (1632-1704)</a:t>
            </a:r>
            <a:endParaRPr lang="ru-RU" sz="3200" b="1" i="1" dirty="0">
              <a:solidFill>
                <a:schemeClr val="tx1"/>
              </a:solidFill>
              <a:latin typeface="Comic Sans MS" pitchFamily="66" charset="0"/>
              <a:cs typeface="Times New Roman" pitchFamily="18" charset="0"/>
            </a:endParaRPr>
          </a:p>
        </p:txBody>
      </p:sp>
      <p:pic>
        <p:nvPicPr>
          <p:cNvPr id="4" name="Содержимое 3" descr="Локк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830705"/>
            <a:ext cx="8229600" cy="4363403"/>
          </a:xfrm>
        </p:spPr>
      </p:pic>
    </p:spTree>
    <p:extLst>
      <p:ext uri="{BB962C8B-B14F-4D97-AF65-F5344CB8AC3E}">
        <p14:creationId xmlns:p14="http://schemas.microsoft.com/office/powerpoint/2010/main" val="2781576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chemeClr val="tx1"/>
                </a:solidFill>
                <a:latin typeface="Comic Sans MS" pitchFamily="66" charset="0"/>
              </a:rPr>
              <a:t>Предпосылки становления философии Нового времени</a:t>
            </a:r>
            <a:endParaRPr lang="ru-RU" sz="3200" b="1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lvl="0" indent="-571500">
              <a:buFont typeface="+mj-lt"/>
              <a:buAutoNum type="romanUcPeriod"/>
            </a:pPr>
            <a:r>
              <a:rPr lang="ru-RU" sz="2800" dirty="0" smtClean="0">
                <a:latin typeface="Comic Sans MS" pitchFamily="66" charset="0"/>
              </a:rPr>
              <a:t> отказ от </a:t>
            </a:r>
            <a:r>
              <a:rPr lang="ru-RU" sz="2800" dirty="0" smtClean="0">
                <a:solidFill>
                  <a:srgbClr val="FF0000"/>
                </a:solidFill>
                <a:latin typeface="Comic Sans MS" pitchFamily="66" charset="0"/>
              </a:rPr>
              <a:t>теологической </a:t>
            </a:r>
            <a:r>
              <a:rPr lang="ru-RU" sz="2800" dirty="0" smtClean="0">
                <a:latin typeface="Comic Sans MS" pitchFamily="66" charset="0"/>
              </a:rPr>
              <a:t>картины мира;</a:t>
            </a:r>
          </a:p>
          <a:p>
            <a:pPr marL="571500" lvl="0" indent="-571500">
              <a:buFont typeface="+mj-lt"/>
              <a:buAutoNum type="romanUcPeriod"/>
            </a:pPr>
            <a:r>
              <a:rPr lang="ru-RU" sz="2800" dirty="0" smtClean="0">
                <a:latin typeface="Comic Sans MS" pitchFamily="66" charset="0"/>
              </a:rPr>
              <a:t> развитие </a:t>
            </a:r>
            <a:r>
              <a:rPr lang="ru-RU" sz="2800" dirty="0" smtClean="0">
                <a:solidFill>
                  <a:srgbClr val="FF0000"/>
                </a:solidFill>
                <a:latin typeface="Comic Sans MS" pitchFamily="66" charset="0"/>
              </a:rPr>
              <a:t>экспериментального </a:t>
            </a:r>
            <a:r>
              <a:rPr lang="ru-RU" sz="2800" dirty="0" smtClean="0">
                <a:latin typeface="Comic Sans MS" pitchFamily="66" charset="0"/>
              </a:rPr>
              <a:t>естествознания; </a:t>
            </a:r>
          </a:p>
          <a:p>
            <a:pPr marL="571500" lvl="0" indent="-571500">
              <a:buFont typeface="+mj-lt"/>
              <a:buAutoNum type="romanUcPeriod"/>
            </a:pPr>
            <a:r>
              <a:rPr lang="ru-RU" sz="2800" dirty="0" smtClean="0">
                <a:latin typeface="Comic Sans MS" pitchFamily="66" charset="0"/>
              </a:rPr>
              <a:t> необходимость переосмысления </a:t>
            </a:r>
            <a:r>
              <a:rPr lang="ru-RU" sz="2800" i="1" dirty="0" smtClean="0">
                <a:solidFill>
                  <a:srgbClr val="FF0000"/>
                </a:solidFill>
                <a:latin typeface="Comic Sans MS" pitchFamily="66" charset="0"/>
              </a:rPr>
              <a:t>гносеологического измерения </a:t>
            </a:r>
            <a:r>
              <a:rPr lang="ru-RU" sz="2800" i="1" dirty="0" smtClean="0">
                <a:latin typeface="Comic Sans MS" pitchFamily="66" charset="0"/>
              </a:rPr>
              <a:t>философии</a:t>
            </a:r>
            <a:r>
              <a:rPr lang="ru-RU" sz="2800" dirty="0" smtClean="0">
                <a:latin typeface="Comic Sans MS" pitchFamily="66" charset="0"/>
              </a:rPr>
              <a:t>;</a:t>
            </a:r>
          </a:p>
          <a:p>
            <a:pPr marL="571500" lvl="0" indent="-571500">
              <a:buFont typeface="+mj-lt"/>
              <a:buAutoNum type="romanUcPeriod"/>
            </a:pPr>
            <a:r>
              <a:rPr lang="ru-RU" sz="2800" dirty="0" smtClean="0">
                <a:latin typeface="Comic Sans MS" pitchFamily="66" charset="0"/>
              </a:rPr>
              <a:t> потребность переосмысления взаимоотношения общества и государства. </a:t>
            </a:r>
            <a:endParaRPr lang="ru-RU" sz="2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086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dirty="0" smtClean="0">
                <a:solidFill>
                  <a:schemeClr val="tx1"/>
                </a:solidFill>
              </a:rPr>
              <a:t> </a:t>
            </a:r>
            <a:r>
              <a:rPr lang="ru-RU" sz="3600" b="1" i="1" dirty="0" smtClean="0">
                <a:solidFill>
                  <a:schemeClr val="tx1"/>
                </a:solidFill>
                <a:latin typeface="Comic Sans MS" pitchFamily="66" charset="0"/>
              </a:rPr>
              <a:t>Основные идеи творчества: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5055840"/>
          </a:xfrm>
        </p:spPr>
        <p:txBody>
          <a:bodyPr>
            <a:normAutofit/>
          </a:bodyPr>
          <a:lstStyle/>
          <a:p>
            <a:pPr marL="0" indent="0" algn="just">
              <a:buFont typeface="Wingdings" pitchFamily="2" charset="2"/>
              <a:buChar char="ü"/>
            </a:pPr>
            <a:r>
              <a:rPr lang="ru-RU" sz="2800" dirty="0" smtClean="0">
                <a:latin typeface="Comic Sans MS" panose="030F0702030302020204" pitchFamily="66" charset="0"/>
                <a:cs typeface="Times New Roman" pitchFamily="18" charset="0"/>
              </a:rPr>
              <a:t>     Создатель </a:t>
            </a:r>
            <a:r>
              <a:rPr lang="ru-RU" sz="2800" dirty="0" smtClean="0">
                <a:solidFill>
                  <a:srgbClr val="FF0000"/>
                </a:solidFill>
                <a:latin typeface="Comic Sans MS" panose="030F0702030302020204" pitchFamily="66" charset="0"/>
                <a:cs typeface="Times New Roman" pitchFamily="18" charset="0"/>
              </a:rPr>
              <a:t>с</a:t>
            </a:r>
            <a:r>
              <a:rPr lang="ru-RU" sz="2800" b="1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енсуалистической гносеологии.</a:t>
            </a:r>
            <a:endParaRPr lang="ru-RU" sz="28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800" dirty="0" smtClean="0">
                <a:latin typeface="Comic Sans MS" pitchFamily="66" charset="0"/>
              </a:rPr>
              <a:t>Главной функцией философии видел </a:t>
            </a:r>
            <a:r>
              <a:rPr lang="ru-RU" sz="2800" dirty="0" smtClean="0">
                <a:solidFill>
                  <a:srgbClr val="FF0000"/>
                </a:solidFill>
                <a:latin typeface="Comic Sans MS" pitchFamily="66" charset="0"/>
              </a:rPr>
              <a:t>воспитательную</a:t>
            </a:r>
            <a:r>
              <a:rPr lang="ru-RU" sz="2800" dirty="0" smtClean="0">
                <a:latin typeface="Comic Sans MS" pitchFamily="66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ru-RU" sz="2800" dirty="0" smtClean="0">
                <a:latin typeface="Comic Sans MS" pitchFamily="66" charset="0"/>
              </a:rPr>
              <a:t>Выделял </a:t>
            </a:r>
            <a:r>
              <a:rPr lang="ru-RU" sz="2800" dirty="0" smtClean="0">
                <a:solidFill>
                  <a:srgbClr val="FF0000"/>
                </a:solidFill>
                <a:latin typeface="Comic Sans MS" pitchFamily="66" charset="0"/>
              </a:rPr>
              <a:t>внешний (чувственный)</a:t>
            </a:r>
          </a:p>
          <a:p>
            <a:pPr>
              <a:buFont typeface="Wingdings" pitchFamily="2" charset="2"/>
              <a:buChar char="ü"/>
            </a:pPr>
            <a:r>
              <a:rPr lang="ru-RU" sz="2800" dirty="0" smtClean="0">
                <a:latin typeface="Comic Sans MS" pitchFamily="66" charset="0"/>
              </a:rPr>
              <a:t> и </a:t>
            </a:r>
            <a:r>
              <a:rPr lang="ru-RU" sz="2800" dirty="0" smtClean="0">
                <a:solidFill>
                  <a:srgbClr val="FF0000"/>
                </a:solidFill>
                <a:latin typeface="Comic Sans MS" pitchFamily="66" charset="0"/>
              </a:rPr>
              <a:t>внутренний (разумный)  </a:t>
            </a:r>
            <a:r>
              <a:rPr lang="ru-RU" sz="2800" dirty="0" smtClean="0">
                <a:latin typeface="Comic Sans MS" pitchFamily="66" charset="0"/>
              </a:rPr>
              <a:t>опыты.</a:t>
            </a:r>
          </a:p>
          <a:p>
            <a:pPr>
              <a:buFont typeface="Wingdings" pitchFamily="2" charset="2"/>
              <a:buChar char="ü"/>
            </a:pPr>
            <a:r>
              <a:rPr lang="ru-RU" sz="2800" b="1" dirty="0" smtClean="0">
                <a:latin typeface="Comic Sans MS" pitchFamily="66" charset="0"/>
              </a:rPr>
              <a:t>Ключевое понятие философии -</a:t>
            </a:r>
            <a:r>
              <a:rPr lang="ru-RU" sz="2800" dirty="0" smtClean="0">
                <a:latin typeface="Comic Sans MS" pitchFamily="66" charset="0"/>
              </a:rPr>
              <a:t>  </a:t>
            </a:r>
            <a:r>
              <a:rPr lang="ru-RU" sz="2800" dirty="0" smtClean="0">
                <a:solidFill>
                  <a:srgbClr val="FF0000"/>
                </a:solidFill>
                <a:latin typeface="Comic Sans MS" pitchFamily="66" charset="0"/>
              </a:rPr>
              <a:t>«чистая доска».</a:t>
            </a:r>
          </a:p>
          <a:p>
            <a:pPr>
              <a:buFont typeface="Wingdings" pitchFamily="2" charset="2"/>
              <a:buChar char="ü"/>
            </a:pPr>
            <a:endParaRPr lang="ru-RU" sz="2800" dirty="0" smtClean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576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Триединая теория воспитания Дж. Локка:</a:t>
            </a:r>
            <a:endParaRPr lang="ru-RU" sz="3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>
              <a:latin typeface="Comic Sans MS" panose="030F0702030302020204" pitchFamily="66" charset="0"/>
            </a:endParaRPr>
          </a:p>
          <a:p>
            <a:endParaRPr lang="ru-RU" dirty="0">
              <a:latin typeface="Comic Sans MS" panose="030F0702030302020204" pitchFamily="66" charset="0"/>
            </a:endParaRPr>
          </a:p>
          <a:p>
            <a:r>
              <a:rPr lang="ru-RU" dirty="0" smtClean="0">
                <a:latin typeface="Comic Sans MS" panose="030F0702030302020204" pitchFamily="66" charset="0"/>
              </a:rPr>
              <a:t>1) физическое;</a:t>
            </a:r>
          </a:p>
          <a:p>
            <a:endParaRPr lang="ru-RU" dirty="0" smtClean="0">
              <a:latin typeface="Comic Sans MS" panose="030F0702030302020204" pitchFamily="66" charset="0"/>
            </a:endParaRPr>
          </a:p>
          <a:p>
            <a:r>
              <a:rPr lang="ru-RU" dirty="0" smtClean="0">
                <a:latin typeface="Comic Sans MS" panose="030F0702030302020204" pitchFamily="66" charset="0"/>
              </a:rPr>
              <a:t>2) нравственно-интеллектуальное;</a:t>
            </a:r>
          </a:p>
          <a:p>
            <a:endParaRPr lang="ru-RU" dirty="0" smtClean="0">
              <a:latin typeface="Comic Sans MS" panose="030F0702030302020204" pitchFamily="66" charset="0"/>
            </a:endParaRPr>
          </a:p>
          <a:p>
            <a:r>
              <a:rPr lang="ru-RU" dirty="0" smtClean="0">
                <a:latin typeface="Comic Sans MS" panose="030F0702030302020204" pitchFamily="66" charset="0"/>
              </a:rPr>
              <a:t>3) патриотическое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67733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1"/>
                </a:solidFill>
                <a:latin typeface="Comic Sans MS" pitchFamily="66" charset="0"/>
              </a:rPr>
              <a:t>    Политическая философия Дж. Локка</a:t>
            </a:r>
            <a:endParaRPr lang="ru-RU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71500" indent="-571500">
              <a:buFont typeface="+mj-lt"/>
              <a:buAutoNum type="romanUcPeriod"/>
            </a:pPr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Критика монархии</a:t>
            </a:r>
            <a:r>
              <a:rPr lang="ru-RU" dirty="0" smtClean="0">
                <a:latin typeface="Comic Sans MS" pitchFamily="66" charset="0"/>
              </a:rPr>
              <a:t>, главным образом через идею наследования престола;</a:t>
            </a:r>
          </a:p>
          <a:p>
            <a:pPr marL="571500" indent="-571500">
              <a:buFont typeface="+mj-lt"/>
              <a:buAutoNum type="romanUcPeriod"/>
            </a:pPr>
            <a:r>
              <a:rPr lang="ru-RU" dirty="0" smtClean="0">
                <a:latin typeface="Comic Sans MS" pitchFamily="66" charset="0"/>
              </a:rPr>
              <a:t>Изучал </a:t>
            </a:r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естественное состояние человека</a:t>
            </a:r>
            <a:r>
              <a:rPr lang="ru-RU" dirty="0" smtClean="0">
                <a:latin typeface="Comic Sans MS" pitchFamily="66" charset="0"/>
              </a:rPr>
              <a:t>, состояние свободы;</a:t>
            </a:r>
          </a:p>
          <a:p>
            <a:pPr marL="571500" indent="-571500">
              <a:buFont typeface="+mj-lt"/>
              <a:buAutoNum type="romanUcPeriod"/>
            </a:pPr>
            <a:r>
              <a:rPr lang="ru-RU" dirty="0" smtClean="0">
                <a:latin typeface="Comic Sans MS" pitchFamily="66" charset="0"/>
              </a:rPr>
              <a:t>Выступал за равенство перед законом и критиковал рабство (два случая порабощения)</a:t>
            </a:r>
          </a:p>
          <a:p>
            <a:pPr marL="571500" indent="-571500">
              <a:buFont typeface="+mj-lt"/>
              <a:buAutoNum type="romanUcPeriod"/>
            </a:pPr>
            <a:r>
              <a:rPr lang="ru-RU" dirty="0" smtClean="0">
                <a:latin typeface="Comic Sans MS" pitchFamily="66" charset="0"/>
              </a:rPr>
              <a:t>Неприкосновенность частной собственности</a:t>
            </a:r>
          </a:p>
          <a:p>
            <a:pPr marL="571500" indent="-571500">
              <a:buFont typeface="+mj-lt"/>
              <a:buAutoNum type="romanUcPeriod"/>
            </a:pPr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Принцип разделения властей на три ветви</a:t>
            </a:r>
            <a:r>
              <a:rPr lang="ru-RU" dirty="0" smtClean="0">
                <a:latin typeface="Comic Sans MS" pitchFamily="66" charset="0"/>
              </a:rPr>
              <a:t>: исполнительную, законодательную и судебную ради того, чтобы избежать тирании; самая важная - законодательная.</a:t>
            </a:r>
            <a:endParaRPr lang="ru-RU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82829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866360"/>
          </a:xfrm>
        </p:spPr>
        <p:txBody>
          <a:bodyPr>
            <a:noAutofit/>
          </a:bodyPr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Философия Т. Гоббса (1588-1679)</a:t>
            </a:r>
            <a:endParaRPr lang="ru-RU" sz="3200" b="1" i="1" dirty="0">
              <a:solidFill>
                <a:schemeClr val="tx1"/>
              </a:solidFill>
              <a:latin typeface="Comic Sans MS" pitchFamily="66" charset="0"/>
              <a:cs typeface="Times New Roman" pitchFamily="18" charset="0"/>
            </a:endParaRPr>
          </a:p>
        </p:txBody>
      </p:sp>
      <p:pic>
        <p:nvPicPr>
          <p:cNvPr id="6" name="Содержимое 5" descr="гоббс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89927" y="1935163"/>
            <a:ext cx="4164145" cy="4389437"/>
          </a:xfrm>
        </p:spPr>
      </p:pic>
    </p:spTree>
    <p:extLst>
      <p:ext uri="{BB962C8B-B14F-4D97-AF65-F5344CB8AC3E}">
        <p14:creationId xmlns:p14="http://schemas.microsoft.com/office/powerpoint/2010/main" val="27815764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    Классификация наук по Т. Гоббсу:</a:t>
            </a:r>
            <a:endParaRPr lang="ru-RU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1838992"/>
              </p:ext>
            </p:extLst>
          </p:nvPr>
        </p:nvGraphicFramePr>
        <p:xfrm>
          <a:off x="457200" y="1935163"/>
          <a:ext cx="8229600" cy="463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481161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Comic Sans MS" panose="030F0702030302020204" pitchFamily="66" charset="0"/>
                        </a:rPr>
                        <a:t>Название</a:t>
                      </a:r>
                      <a:endParaRPr lang="ru-RU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Comic Sans MS" panose="030F0702030302020204" pitchFamily="66" charset="0"/>
                        </a:rPr>
                        <a:t>Значение</a:t>
                      </a:r>
                      <a:endParaRPr lang="ru-RU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877412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Первая философия</a:t>
                      </a:r>
                    </a:p>
                    <a:p>
                      <a:endParaRPr lang="ru-RU" sz="28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Comic Sans MS" panose="030F0702030302020204" pitchFamily="66" charset="0"/>
                        </a:rPr>
                        <a:t>Онтология</a:t>
                      </a:r>
                      <a:endParaRPr lang="ru-RU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1273663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Естественная </a:t>
                      </a:r>
                    </a:p>
                    <a:p>
                      <a:r>
                        <a:rPr lang="ru-RU" sz="2800" dirty="0" smtClean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Философия</a:t>
                      </a:r>
                    </a:p>
                    <a:p>
                      <a:endParaRPr lang="ru-RU" sz="28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Comic Sans MS" panose="030F0702030302020204" pitchFamily="66" charset="0"/>
                        </a:rPr>
                        <a:t>Физика</a:t>
                      </a:r>
                      <a:endParaRPr lang="ru-RU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1669913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Моральная философия</a:t>
                      </a:r>
                    </a:p>
                    <a:p>
                      <a:endParaRPr lang="ru-RU" sz="2800" dirty="0" smtClean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  <a:p>
                      <a:endParaRPr lang="ru-RU" sz="28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Comic Sans MS" panose="030F0702030302020204" pitchFamily="66" charset="0"/>
                        </a:rPr>
                        <a:t>Этика</a:t>
                      </a:r>
                      <a:endParaRPr lang="ru-RU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93097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086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dirty="0" smtClean="0">
                <a:solidFill>
                  <a:schemeClr val="tx1"/>
                </a:solidFill>
              </a:rPr>
              <a:t> </a:t>
            </a:r>
            <a:r>
              <a:rPr lang="ru-RU" sz="3600" b="1" i="1" dirty="0" smtClean="0">
                <a:solidFill>
                  <a:schemeClr val="tx1"/>
                </a:solidFill>
                <a:latin typeface="Comic Sans MS" pitchFamily="66" charset="0"/>
              </a:rPr>
              <a:t>Основные идеи творчества: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5055840"/>
          </a:xfrm>
        </p:spPr>
        <p:txBody>
          <a:bodyPr>
            <a:normAutofit/>
          </a:bodyPr>
          <a:lstStyle/>
          <a:p>
            <a:pPr marL="0" indent="0" algn="just"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dirty="0" smtClean="0">
                <a:latin typeface="Comic Sans MS" pitchFamily="66" charset="0"/>
                <a:cs typeface="Times New Roman" pitchFamily="18" charset="0"/>
              </a:rPr>
              <a:t>Относился к </a:t>
            </a:r>
            <a:r>
              <a:rPr lang="ru-RU" sz="2400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материализму;</a:t>
            </a:r>
          </a:p>
          <a:p>
            <a:pPr marL="0" indent="0" algn="just">
              <a:buFont typeface="Wingdings" pitchFamily="2" charset="2"/>
              <a:buChar char="ü"/>
            </a:pPr>
            <a:r>
              <a:rPr lang="ru-RU" sz="2400" dirty="0" smtClean="0">
                <a:latin typeface="Comic Sans MS" pitchFamily="66" charset="0"/>
                <a:cs typeface="Times New Roman" pitchFamily="18" charset="0"/>
              </a:rPr>
              <a:t>Всю философию разделял на:</a:t>
            </a:r>
          </a:p>
          <a:p>
            <a:pPr marL="0" indent="0" algn="just">
              <a:buFont typeface="Wingdings" pitchFamily="2" charset="2"/>
              <a:buChar char="ü"/>
            </a:pPr>
            <a:r>
              <a:rPr lang="ru-RU" sz="2400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философию государства;</a:t>
            </a:r>
          </a:p>
          <a:p>
            <a:pPr marL="0" indent="0" algn="just">
              <a:buFont typeface="Wingdings" pitchFamily="2" charset="2"/>
              <a:buChar char="ü"/>
            </a:pPr>
            <a:r>
              <a:rPr lang="ru-RU" sz="2400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философию морали.</a:t>
            </a:r>
          </a:p>
          <a:p>
            <a:pPr marL="0" indent="0" algn="just">
              <a:buFont typeface="Wingdings" pitchFamily="2" charset="2"/>
              <a:buChar char="ü"/>
            </a:pPr>
            <a:endParaRPr lang="ru-RU" sz="2400" dirty="0" smtClean="0">
              <a:solidFill>
                <a:srgbClr val="FF0000"/>
              </a:solidFill>
              <a:latin typeface="Comic Sans MS" pitchFamily="66" charset="0"/>
              <a:cs typeface="Times New Roman" pitchFamily="18" charset="0"/>
            </a:endParaRPr>
          </a:p>
          <a:p>
            <a:pPr marL="0" indent="0" algn="just">
              <a:buFont typeface="Wingdings" pitchFamily="2" charset="2"/>
              <a:buChar char="ü"/>
            </a:pPr>
            <a:r>
              <a:rPr lang="ru-RU" sz="2400" dirty="0" smtClean="0">
                <a:latin typeface="Comic Sans MS" pitchFamily="66" charset="0"/>
                <a:cs typeface="Times New Roman" pitchFamily="18" charset="0"/>
              </a:rPr>
              <a:t>Был убеждённы сторонником </a:t>
            </a:r>
            <a:r>
              <a:rPr lang="ru-RU" sz="2400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абсолютной монархии</a:t>
            </a:r>
            <a:r>
              <a:rPr lang="ru-RU" sz="2400" dirty="0" smtClean="0">
                <a:latin typeface="Comic Sans MS" pitchFamily="66" charset="0"/>
                <a:cs typeface="Times New Roman" pitchFamily="18" charset="0"/>
              </a:rPr>
              <a:t>;</a:t>
            </a:r>
          </a:p>
          <a:p>
            <a:pPr marL="0" indent="0" algn="just">
              <a:buFont typeface="Wingdings" pitchFamily="2" charset="2"/>
              <a:buChar char="ü"/>
            </a:pPr>
            <a:endParaRPr lang="ru-RU" sz="2400" dirty="0" smtClean="0">
              <a:latin typeface="Comic Sans MS" pitchFamily="66" charset="0"/>
              <a:cs typeface="Times New Roman" pitchFamily="18" charset="0"/>
            </a:endParaRPr>
          </a:p>
          <a:p>
            <a:pPr marL="0" indent="0" algn="just">
              <a:buFont typeface="Wingdings" pitchFamily="2" charset="2"/>
              <a:buChar char="ü"/>
            </a:pPr>
            <a:r>
              <a:rPr lang="ru-RU" sz="2400" dirty="0" smtClean="0">
                <a:latin typeface="Comic Sans MS" pitchFamily="66" charset="0"/>
                <a:cs typeface="Times New Roman" pitchFamily="18" charset="0"/>
              </a:rPr>
              <a:t>Создал понятие </a:t>
            </a:r>
            <a:r>
              <a:rPr lang="ru-RU" sz="2400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«общественный договор»;</a:t>
            </a:r>
          </a:p>
          <a:p>
            <a:pPr marL="0" indent="0" algn="just">
              <a:buFont typeface="Wingdings" pitchFamily="2" charset="2"/>
              <a:buChar char="ü"/>
            </a:pPr>
            <a:endParaRPr lang="ru-RU" sz="2400" dirty="0" smtClean="0">
              <a:solidFill>
                <a:srgbClr val="FF0000"/>
              </a:solidFill>
              <a:latin typeface="Comic Sans MS" pitchFamily="66" charset="0"/>
              <a:cs typeface="Times New Roman" pitchFamily="18" charset="0"/>
            </a:endParaRPr>
          </a:p>
          <a:p>
            <a:pPr marL="0" indent="0" algn="just">
              <a:buFont typeface="Wingdings" pitchFamily="2" charset="2"/>
              <a:buChar char="ü"/>
            </a:pPr>
            <a:r>
              <a:rPr lang="ru-RU" sz="2400" dirty="0" smtClean="0">
                <a:latin typeface="Comic Sans MS" pitchFamily="66" charset="0"/>
                <a:cs typeface="Times New Roman" pitchFamily="18" charset="0"/>
              </a:rPr>
              <a:t>Определял государство как </a:t>
            </a:r>
            <a:r>
              <a:rPr lang="ru-RU" sz="2400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«механизм»;</a:t>
            </a:r>
          </a:p>
        </p:txBody>
      </p:sp>
    </p:spTree>
    <p:extLst>
      <p:ext uri="{BB962C8B-B14F-4D97-AF65-F5344CB8AC3E}">
        <p14:creationId xmlns:p14="http://schemas.microsoft.com/office/powerpoint/2010/main" val="1965576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Общественный договор в понимании Т. Гоббса</a:t>
            </a:r>
            <a:endParaRPr lang="ru-RU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47500" lnSpcReduction="20000"/>
          </a:bodyPr>
          <a:lstStyle/>
          <a:p>
            <a:endParaRPr lang="ru-RU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ru-RU" sz="3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Общественный </a:t>
            </a:r>
            <a:r>
              <a:rPr lang="ru-RU" sz="3800" dirty="0">
                <a:solidFill>
                  <a:schemeClr val="tx1"/>
                </a:solidFill>
                <a:latin typeface="Comic Sans MS" panose="030F0702030302020204" pitchFamily="66" charset="0"/>
              </a:rPr>
              <a:t>договор в понимании </a:t>
            </a:r>
            <a:r>
              <a:rPr lang="ru-RU" sz="3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Ж.-Ж. Руссо</a:t>
            </a:r>
            <a:endParaRPr lang="ru-RU" sz="38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ru-RU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ru-RU" dirty="0" smtClean="0">
                <a:latin typeface="Comic Sans MS" panose="030F0702030302020204" pitchFamily="66" charset="0"/>
              </a:rPr>
              <a:t>1) возник в результате </a:t>
            </a:r>
            <a:r>
              <a:rPr lang="ru-RU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«естественного состояния»;</a:t>
            </a:r>
          </a:p>
          <a:p>
            <a:endParaRPr lang="ru-RU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ru-RU" dirty="0" smtClean="0">
                <a:latin typeface="Comic Sans MS" panose="030F0702030302020204" pitchFamily="66" charset="0"/>
              </a:rPr>
              <a:t>2) </a:t>
            </a:r>
            <a:r>
              <a:rPr lang="ru-RU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не может быть нарушен </a:t>
            </a:r>
            <a:r>
              <a:rPr lang="ru-RU" dirty="0" smtClean="0">
                <a:latin typeface="Comic Sans MS" panose="030F0702030302020204" pitchFamily="66" charset="0"/>
              </a:rPr>
              <a:t>ни при каких условиях;</a:t>
            </a:r>
          </a:p>
          <a:p>
            <a:endParaRPr lang="ru-RU" dirty="0" smtClean="0">
              <a:latin typeface="Comic Sans MS" panose="030F0702030302020204" pitchFamily="66" charset="0"/>
            </a:endParaRPr>
          </a:p>
          <a:p>
            <a:r>
              <a:rPr lang="ru-RU" dirty="0" smtClean="0">
                <a:latin typeface="Comic Sans MS" panose="030F0702030302020204" pitchFamily="66" charset="0"/>
              </a:rPr>
              <a:t>3) среда реализации – </a:t>
            </a:r>
            <a:r>
              <a:rPr lang="ru-RU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абсолютная монархия.</a:t>
            </a: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r>
              <a:rPr lang="ru-RU" dirty="0" smtClean="0">
                <a:latin typeface="Comic Sans MS" panose="030F0702030302020204" pitchFamily="66" charset="0"/>
              </a:rPr>
              <a:t>) возник как результат </a:t>
            </a:r>
            <a:r>
              <a:rPr lang="ru-RU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«гражданского состояния»;</a:t>
            </a:r>
          </a:p>
          <a:p>
            <a:endParaRPr lang="ru-RU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ru-RU" dirty="0" smtClean="0">
                <a:latin typeface="Comic Sans MS" panose="030F0702030302020204" pitchFamily="66" charset="0"/>
              </a:rPr>
              <a:t>2) возможно </a:t>
            </a:r>
            <a:r>
              <a:rPr lang="ru-RU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нарушение;</a:t>
            </a:r>
          </a:p>
          <a:p>
            <a:endParaRPr lang="ru-RU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ru-RU" dirty="0" smtClean="0">
                <a:latin typeface="Comic Sans MS" panose="030F0702030302020204" pitchFamily="66" charset="0"/>
              </a:rPr>
              <a:t>3) среда реализации – </a:t>
            </a:r>
            <a:r>
              <a:rPr lang="ru-RU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республика. </a:t>
            </a:r>
          </a:p>
          <a:p>
            <a:endParaRPr lang="ru-RU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3767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196752"/>
            <a:ext cx="7851648" cy="2952328"/>
          </a:xfrm>
        </p:spPr>
        <p:txBody>
          <a:bodyPr>
            <a:noAutofit/>
          </a:bodyPr>
          <a:lstStyle/>
          <a:p>
            <a:pPr algn="ctr"/>
            <a:r>
              <a:rPr lang="ru-RU" sz="6000" dirty="0" smtClean="0">
                <a:solidFill>
                  <a:schemeClr val="bg1"/>
                </a:solidFill>
                <a:effectLst/>
                <a:latin typeface="Mistral" pitchFamily="66" charset="0"/>
                <a:cs typeface="Times New Roman" pitchFamily="18" charset="0"/>
              </a:rPr>
              <a:t>Философия </a:t>
            </a:r>
            <a:br>
              <a:rPr lang="ru-RU" sz="6000" dirty="0" smtClean="0">
                <a:solidFill>
                  <a:schemeClr val="bg1"/>
                </a:solidFill>
                <a:effectLst/>
                <a:latin typeface="Mistral" pitchFamily="66" charset="0"/>
                <a:cs typeface="Times New Roman" pitchFamily="18" charset="0"/>
              </a:rPr>
            </a:br>
            <a:r>
              <a:rPr lang="ru-RU" sz="6000" dirty="0" smtClean="0">
                <a:solidFill>
                  <a:schemeClr val="bg1"/>
                </a:solidFill>
                <a:effectLst/>
                <a:latin typeface="Mistral" pitchFamily="66" charset="0"/>
                <a:cs typeface="Times New Roman" pitchFamily="18" charset="0"/>
              </a:rPr>
              <a:t>эпохи Просвещения</a:t>
            </a:r>
            <a:endParaRPr lang="ru-RU" sz="6000" dirty="0">
              <a:solidFill>
                <a:schemeClr val="bg1"/>
              </a:solidFill>
              <a:latin typeface="Mistral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32967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1"/>
                </a:solidFill>
                <a:latin typeface="Comic Sans MS" pitchFamily="66" charset="0"/>
              </a:rPr>
              <a:t>Франция –ведущая европейская держава эпохи Просвещения</a:t>
            </a:r>
            <a:endParaRPr lang="ru-RU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4" name="Содержимое 5" descr="франция флаг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70278" y="1935163"/>
            <a:ext cx="7803443" cy="4389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1239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i="1" dirty="0" smtClean="0"/>
              <a:t>   </a:t>
            </a:r>
            <a:r>
              <a:rPr lang="ru-RU" sz="3200" b="1" i="1" dirty="0" smtClean="0">
                <a:solidFill>
                  <a:schemeClr val="tx1"/>
                </a:solidFill>
                <a:latin typeface="Comic Sans MS" pitchFamily="66" charset="0"/>
              </a:rPr>
              <a:t>Характерные черты философии Просвещения:</a:t>
            </a:r>
            <a:endParaRPr lang="ru-RU" sz="3200" b="1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>
                <a:latin typeface="Comic Sans MS" pitchFamily="66" charset="0"/>
              </a:rPr>
              <a:t>1</a:t>
            </a:r>
            <a:r>
              <a:rPr lang="ru-RU" dirty="0" smtClean="0">
                <a:latin typeface="Comic Sans MS" pitchFamily="66" charset="0"/>
              </a:rPr>
              <a:t>) стремление обеспечить доступность науки для широких масс</a:t>
            </a:r>
            <a:r>
              <a:rPr lang="ru-RU" sz="2800" dirty="0" smtClean="0">
                <a:latin typeface="Comic Sans MS" pitchFamily="66" charset="0"/>
              </a:rPr>
              <a:t>;</a:t>
            </a:r>
            <a:endParaRPr lang="ru-RU" sz="2800" dirty="0" smtClean="0">
              <a:latin typeface="Comic Sans MS" pitchFamily="66" charset="0"/>
            </a:endParaRPr>
          </a:p>
          <a:p>
            <a:pPr lvl="0"/>
            <a:r>
              <a:rPr lang="ru-RU" sz="2800" dirty="0" smtClean="0">
                <a:latin typeface="Comic Sans MS" pitchFamily="66" charset="0"/>
              </a:rPr>
              <a:t>2) </a:t>
            </a:r>
            <a:r>
              <a:rPr lang="ru-RU" sz="2800" dirty="0" smtClean="0">
                <a:latin typeface="Comic Sans MS" pitchFamily="66" charset="0"/>
              </a:rPr>
              <a:t>использование художественной литературы для изложения философских взглядов;</a:t>
            </a:r>
            <a:endParaRPr lang="ru-RU" sz="2800" dirty="0" smtClean="0">
              <a:latin typeface="Comic Sans MS" pitchFamily="66" charset="0"/>
            </a:endParaRPr>
          </a:p>
          <a:p>
            <a:pPr lvl="0"/>
            <a:r>
              <a:rPr lang="ru-RU" sz="2800" dirty="0" smtClean="0">
                <a:latin typeface="Comic Sans MS" pitchFamily="66" charset="0"/>
              </a:rPr>
              <a:t>3) </a:t>
            </a:r>
            <a:r>
              <a:rPr lang="ru-RU" sz="2800" dirty="0" smtClean="0">
                <a:latin typeface="Comic Sans MS" pitchFamily="66" charset="0"/>
              </a:rPr>
              <a:t>окончательное преодоление влияния католической церкви на науку.</a:t>
            </a:r>
            <a:endParaRPr lang="ru-RU" sz="2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sz="3600" dirty="0" smtClean="0">
                <a:solidFill>
                  <a:schemeClr val="tx1"/>
                </a:solidFill>
                <a:latin typeface="Comic Sans MS" pitchFamily="66" charset="0"/>
              </a:rPr>
              <a:t>Англия и Франция – ведущие державы эпохи Нового времени</a:t>
            </a:r>
            <a:endParaRPr lang="ru-RU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5" name="Содержимое 4" descr="Англия.Флаг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060848"/>
            <a:ext cx="4038600" cy="3528392"/>
          </a:xfrm>
        </p:spPr>
      </p:pic>
      <p:pic>
        <p:nvPicPr>
          <p:cNvPr id="6" name="Содержимое 5" descr="франция флаг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648200" y="2060848"/>
            <a:ext cx="4038600" cy="3528392"/>
          </a:xfr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>
                <a:solidFill>
                  <a:schemeClr val="tx1"/>
                </a:solidFill>
              </a:rPr>
              <a:t>	</a:t>
            </a:r>
            <a:r>
              <a:rPr lang="ru-RU" sz="3600" dirty="0" smtClean="0">
                <a:solidFill>
                  <a:schemeClr val="tx1"/>
                </a:solidFill>
                <a:latin typeface="Comic Sans MS" pitchFamily="66" charset="0"/>
              </a:rPr>
              <a:t>Философия Жан-Жака Руссо (1712-1778)</a:t>
            </a:r>
            <a:endParaRPr lang="ru-RU" sz="36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6" name="Содержимое 5" descr="руссо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91680" y="1844824"/>
            <a:ext cx="4824536" cy="4824536"/>
          </a:xfrm>
        </p:spPr>
      </p:pic>
    </p:spTree>
    <p:extLst>
      <p:ext uri="{BB962C8B-B14F-4D97-AF65-F5344CB8AC3E}">
        <p14:creationId xmlns:p14="http://schemas.microsoft.com/office/powerpoint/2010/main" val="41419493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Comic Sans MS" pitchFamily="66" charset="0"/>
              </a:rPr>
              <a:t>        Политическая философия Руссо: </a:t>
            </a:r>
            <a:r>
              <a:rPr lang="ru-RU" sz="2400" b="1" dirty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ru-RU" sz="2400" b="1" dirty="0">
                <a:solidFill>
                  <a:schemeClr val="tx1"/>
                </a:solidFill>
                <a:latin typeface="Comic Sans MS" pitchFamily="66" charset="0"/>
              </a:rPr>
            </a:b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«Государство насилия»</a:t>
            </a:r>
            <a:endParaRPr lang="ru-RU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«Царство разума»</a:t>
            </a:r>
            <a:endParaRPr lang="ru-RU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ru-RU" dirty="0" smtClean="0">
                <a:latin typeface="Comic Sans MS" panose="030F0702030302020204" pitchFamily="66" charset="0"/>
              </a:rPr>
              <a:t>1) власть принуждения;</a:t>
            </a:r>
          </a:p>
          <a:p>
            <a:r>
              <a:rPr lang="ru-RU" dirty="0" smtClean="0">
                <a:latin typeface="Comic Sans MS" panose="030F0702030302020204" pitchFamily="66" charset="0"/>
              </a:rPr>
              <a:t>2) неравенство;</a:t>
            </a:r>
          </a:p>
          <a:p>
            <a:r>
              <a:rPr lang="ru-RU" dirty="0" smtClean="0">
                <a:latin typeface="Comic Sans MS" panose="030F0702030302020204" pitchFamily="66" charset="0"/>
              </a:rPr>
              <a:t>3) естественное состояние;</a:t>
            </a:r>
          </a:p>
          <a:p>
            <a:r>
              <a:rPr lang="ru-RU" dirty="0" smtClean="0">
                <a:latin typeface="Comic Sans MS" panose="030F0702030302020204" pitchFamily="66" charset="0"/>
              </a:rPr>
              <a:t>4) нарушение суверенитета;</a:t>
            </a:r>
          </a:p>
          <a:p>
            <a:r>
              <a:rPr lang="ru-RU" dirty="0" smtClean="0">
                <a:latin typeface="Comic Sans MS" panose="030F0702030302020204" pitchFamily="66" charset="0"/>
              </a:rPr>
              <a:t>5) деспотия.</a:t>
            </a:r>
            <a:endParaRPr lang="ru-RU" dirty="0">
              <a:latin typeface="Comic Sans MS" panose="030F0702030302020204" pitchFamily="66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>
                <a:latin typeface="Comic Sans MS" panose="030F0702030302020204" pitchFamily="66" charset="0"/>
              </a:rPr>
              <a:t>1) власть закона;</a:t>
            </a:r>
          </a:p>
          <a:p>
            <a:r>
              <a:rPr lang="ru-RU" dirty="0" smtClean="0">
                <a:latin typeface="Comic Sans MS" panose="030F0702030302020204" pitchFamily="66" charset="0"/>
              </a:rPr>
              <a:t>2) всеобщее равенство;</a:t>
            </a:r>
          </a:p>
          <a:p>
            <a:r>
              <a:rPr lang="ru-RU" dirty="0" smtClean="0">
                <a:latin typeface="Comic Sans MS" panose="030F0702030302020204" pitchFamily="66" charset="0"/>
              </a:rPr>
              <a:t>3) гражданское состояние;</a:t>
            </a:r>
          </a:p>
          <a:p>
            <a:r>
              <a:rPr lang="ru-RU" dirty="0" smtClean="0">
                <a:latin typeface="Comic Sans MS" panose="030F0702030302020204" pitchFamily="66" charset="0"/>
              </a:rPr>
              <a:t>4) суверенитет как абсолютная ценность;</a:t>
            </a:r>
          </a:p>
          <a:p>
            <a:r>
              <a:rPr lang="ru-RU" dirty="0" smtClean="0">
                <a:latin typeface="Comic Sans MS" panose="030F0702030302020204" pitchFamily="66" charset="0"/>
              </a:rPr>
              <a:t>5) демократия.</a:t>
            </a:r>
            <a:endParaRPr lang="ru-RU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1899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sz="36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Теория «естественного воспитания» Руссо:</a:t>
            </a:r>
            <a:endParaRPr lang="ru-RU" sz="3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Comic Sans MS" panose="030F0702030302020204" pitchFamily="66" charset="0"/>
              </a:rPr>
              <a:t>Выделял </a:t>
            </a:r>
            <a:r>
              <a:rPr lang="ru-RU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три источника воспитания: </a:t>
            </a:r>
          </a:p>
          <a:p>
            <a:r>
              <a:rPr lang="ru-RU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природа;</a:t>
            </a:r>
          </a:p>
          <a:p>
            <a:r>
              <a:rPr lang="ru-RU" dirty="0" smtClean="0">
                <a:latin typeface="Comic Sans MS" panose="030F0702030302020204" pitchFamily="66" charset="0"/>
              </a:rPr>
              <a:t>люди;</a:t>
            </a:r>
          </a:p>
          <a:p>
            <a:r>
              <a:rPr lang="ru-RU" dirty="0" smtClean="0">
                <a:latin typeface="Comic Sans MS" panose="030F0702030302020204" pitchFamily="66" charset="0"/>
              </a:rPr>
              <a:t>личный опыт.</a:t>
            </a:r>
          </a:p>
          <a:p>
            <a:r>
              <a:rPr lang="ru-RU" dirty="0" smtClean="0">
                <a:latin typeface="Comic Sans MS" panose="030F0702030302020204" pitchFamily="66" charset="0"/>
              </a:rPr>
              <a:t>Определял человека как </a:t>
            </a:r>
            <a:r>
              <a:rPr lang="ru-RU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«жертву цивилизации»</a:t>
            </a:r>
            <a:endParaRPr lang="ru-RU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ru-RU" dirty="0" smtClean="0">
                <a:latin typeface="Comic Sans MS" panose="030F0702030302020204" pitchFamily="66" charset="0"/>
              </a:rPr>
              <a:t>Воспитание обязательно должно включать </a:t>
            </a:r>
            <a:r>
              <a:rPr lang="ru-RU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гражданское и патриотическое</a:t>
            </a:r>
            <a:endParaRPr lang="ru-RU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12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</a:t>
            </a:r>
            <a:r>
              <a:rPr lang="ru-RU" sz="3600" b="1" dirty="0" smtClean="0">
                <a:solidFill>
                  <a:schemeClr val="tx1"/>
                </a:solidFill>
                <a:latin typeface="Comic Sans MS" pitchFamily="66" charset="0"/>
              </a:rPr>
              <a:t>Проблема неравенства и её решение</a:t>
            </a:r>
            <a:endParaRPr lang="ru-RU" sz="36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>Постановка проблемы</a:t>
            </a:r>
            <a:endParaRPr lang="ru-RU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>Решение проблемы:</a:t>
            </a:r>
            <a:endParaRPr lang="ru-RU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400" dirty="0" smtClean="0">
                <a:latin typeface="Comic Sans MS" pitchFamily="66" charset="0"/>
              </a:rPr>
              <a:t>Руссо выделял:</a:t>
            </a:r>
          </a:p>
          <a:p>
            <a:r>
              <a:rPr lang="ru-RU" sz="2400" dirty="0" smtClean="0">
                <a:latin typeface="Comic Sans MS" pitchFamily="66" charset="0"/>
              </a:rPr>
              <a:t>1)  </a:t>
            </a:r>
            <a:r>
              <a:rPr lang="ru-RU" sz="2400" dirty="0" smtClean="0">
                <a:solidFill>
                  <a:srgbClr val="FF0000"/>
                </a:solidFill>
                <a:latin typeface="Comic Sans MS" pitchFamily="66" charset="0"/>
              </a:rPr>
              <a:t>биологическое</a:t>
            </a:r>
            <a:r>
              <a:rPr lang="ru-RU" sz="2400" dirty="0" smtClean="0">
                <a:latin typeface="Comic Sans MS" pitchFamily="66" charset="0"/>
              </a:rPr>
              <a:t> (врожденное) и </a:t>
            </a:r>
            <a:r>
              <a:rPr lang="ru-RU" sz="2400" dirty="0" smtClean="0">
                <a:solidFill>
                  <a:srgbClr val="FF0000"/>
                </a:solidFill>
                <a:latin typeface="Comic Sans MS" pitchFamily="66" charset="0"/>
              </a:rPr>
              <a:t>социальное </a:t>
            </a:r>
            <a:r>
              <a:rPr lang="ru-RU" sz="2400" dirty="0" smtClean="0">
                <a:latin typeface="Comic Sans MS" pitchFamily="66" charset="0"/>
              </a:rPr>
              <a:t>(приобретенное) неравенства;</a:t>
            </a:r>
          </a:p>
          <a:p>
            <a:r>
              <a:rPr lang="ru-RU" dirty="0" smtClean="0">
                <a:latin typeface="Comic Sans MS" pitchFamily="66" charset="0"/>
              </a:rPr>
              <a:t>2) первое исправить невозможно, в отличие от второго;</a:t>
            </a:r>
          </a:p>
          <a:p>
            <a:r>
              <a:rPr lang="ru-RU" dirty="0" smtClean="0">
                <a:latin typeface="Comic Sans MS" pitchFamily="66" charset="0"/>
              </a:rPr>
              <a:t>3) считал высокий уровень социального неравенства одной из возможных причин революций.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>
                <a:latin typeface="Comic Sans MS" pitchFamily="66" charset="0"/>
              </a:rPr>
              <a:t>Для устранения неравенства людям необходимо отказаться от благ цивилизации и вернуться к жизни в естественной среде (</a:t>
            </a:r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теория естественного человека)</a:t>
            </a:r>
            <a:endParaRPr lang="ru-RU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sz="3600" dirty="0" smtClean="0">
                <a:solidFill>
                  <a:schemeClr val="tx1"/>
                </a:solidFill>
                <a:latin typeface="Comic Sans MS" pitchFamily="66" charset="0"/>
              </a:rPr>
              <a:t>Теория общественного договора:</a:t>
            </a:r>
            <a:endParaRPr lang="ru-RU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  </a:t>
            </a:r>
            <a:r>
              <a:rPr lang="ru-RU" dirty="0" smtClean="0">
                <a:latin typeface="Comic Sans MS" pitchFamily="66" charset="0"/>
              </a:rPr>
              <a:t>- концепция, согласно которой создание общества и государства является результатом онтологического договора между людьми (</a:t>
            </a:r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онтологический договор</a:t>
            </a:r>
            <a:r>
              <a:rPr lang="ru-RU" dirty="0" smtClean="0">
                <a:latin typeface="Comic Sans MS" pitchFamily="66" charset="0"/>
              </a:rPr>
              <a:t>);</a:t>
            </a:r>
          </a:p>
          <a:p>
            <a:r>
              <a:rPr lang="ru-RU" dirty="0" smtClean="0">
                <a:latin typeface="Comic Sans MS" pitchFamily="66" charset="0"/>
              </a:rPr>
              <a:t> - </a:t>
            </a:r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условие договора</a:t>
            </a:r>
            <a:r>
              <a:rPr lang="ru-RU" dirty="0" smtClean="0">
                <a:latin typeface="Comic Sans MS" pitchFamily="66" charset="0"/>
              </a:rPr>
              <a:t>: государство обеспечивает обществу защиту и процветание, общество отказывается от части своих прав и свобод;</a:t>
            </a:r>
          </a:p>
          <a:p>
            <a:r>
              <a:rPr lang="ru-RU" dirty="0" smtClean="0">
                <a:latin typeface="Comic Sans MS" pitchFamily="66" charset="0"/>
              </a:rPr>
              <a:t> - </a:t>
            </a:r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условие расторжения договора</a:t>
            </a:r>
            <a:r>
              <a:rPr lang="ru-RU" dirty="0" smtClean="0">
                <a:latin typeface="Comic Sans MS" pitchFamily="66" charset="0"/>
              </a:rPr>
              <a:t>: возможно в том случае, если государство не выполняет своих обязательств.</a:t>
            </a:r>
          </a:p>
          <a:p>
            <a:r>
              <a:rPr lang="ru-RU" dirty="0" smtClean="0">
                <a:latin typeface="Comic Sans MS" pitchFamily="66" charset="0"/>
              </a:rPr>
              <a:t>Цитата: «Законодательная власть –сердце, исполнительная власть –мозг».</a:t>
            </a: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chemeClr val="tx1"/>
                </a:solidFill>
                <a:latin typeface="Comic Sans MS" pitchFamily="66" charset="0"/>
              </a:rPr>
              <a:t>Философские идеи Шарля де Монтескье (1689-1755)</a:t>
            </a:r>
            <a:endParaRPr lang="ru-RU" sz="3200" b="1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5" name="Содержимое 4" descr="Монтескье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35696" y="2060848"/>
            <a:ext cx="4176464" cy="4464496"/>
          </a:xfrm>
        </p:spPr>
      </p:pic>
    </p:spTree>
    <p:extLst>
      <p:ext uri="{BB962C8B-B14F-4D97-AF65-F5344CB8AC3E}">
        <p14:creationId xmlns:p14="http://schemas.microsoft.com/office/powerpoint/2010/main" val="418970783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Философия истории Монтескье</a:t>
            </a:r>
            <a:endParaRPr lang="ru-RU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Comic Sans MS" panose="030F0702030302020204" pitchFamily="66" charset="0"/>
              </a:rPr>
              <a:t>1) </a:t>
            </a:r>
            <a:r>
              <a:rPr lang="ru-RU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образование государства </a:t>
            </a:r>
            <a:r>
              <a:rPr lang="ru-RU" dirty="0" smtClean="0">
                <a:latin typeface="Comic Sans MS" panose="030F0702030302020204" pitchFamily="66" charset="0"/>
              </a:rPr>
              <a:t>– часть исторического процесса;</a:t>
            </a:r>
          </a:p>
          <a:p>
            <a:r>
              <a:rPr lang="ru-RU" dirty="0" smtClean="0">
                <a:latin typeface="Comic Sans MS" panose="030F0702030302020204" pitchFamily="66" charset="0"/>
              </a:rPr>
              <a:t>2) </a:t>
            </a:r>
            <a:r>
              <a:rPr lang="ru-RU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история</a:t>
            </a:r>
            <a:r>
              <a:rPr lang="ru-RU" dirty="0" smtClean="0">
                <a:latin typeface="Comic Sans MS" panose="030F0702030302020204" pitchFamily="66" charset="0"/>
              </a:rPr>
              <a:t> есть результат сознательной творческой деятельности человека;</a:t>
            </a:r>
          </a:p>
          <a:p>
            <a:r>
              <a:rPr lang="ru-RU" dirty="0" smtClean="0">
                <a:latin typeface="Comic Sans MS" panose="030F0702030302020204" pitchFamily="66" charset="0"/>
              </a:rPr>
              <a:t>3) главный результат исторического процесса – эволюция от </a:t>
            </a:r>
            <a:r>
              <a:rPr lang="ru-RU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права силы </a:t>
            </a:r>
            <a:r>
              <a:rPr lang="ru-RU" dirty="0" smtClean="0">
                <a:latin typeface="Comic Sans MS" panose="030F0702030302020204" pitchFamily="66" charset="0"/>
              </a:rPr>
              <a:t>к </a:t>
            </a:r>
            <a:r>
              <a:rPr lang="ru-RU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праву закона;</a:t>
            </a:r>
          </a:p>
          <a:p>
            <a:r>
              <a:rPr lang="ru-RU" dirty="0" smtClean="0">
                <a:latin typeface="Comic Sans MS" panose="030F0702030302020204" pitchFamily="66" charset="0"/>
              </a:rPr>
              <a:t>4) был сторонником </a:t>
            </a:r>
            <a:r>
              <a:rPr lang="ru-RU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компаративизма в </a:t>
            </a:r>
            <a:r>
              <a:rPr lang="ru-RU" dirty="0" smtClean="0">
                <a:latin typeface="Comic Sans MS" panose="030F0702030302020204" pitchFamily="66" charset="0"/>
              </a:rPr>
              <a:t>изучении истории.</a:t>
            </a:r>
            <a:endParaRPr lang="ru-RU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5068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sz="3600" dirty="0" smtClean="0">
                <a:solidFill>
                  <a:schemeClr val="tx1"/>
                </a:solidFill>
                <a:latin typeface="Comic Sans MS" pitchFamily="66" charset="0"/>
              </a:rPr>
              <a:t>Политическая философия Монтескье:</a:t>
            </a:r>
            <a:endParaRPr lang="ru-RU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smtClean="0">
                <a:latin typeface="Comic Sans MS" pitchFamily="66" charset="0"/>
              </a:rPr>
              <a:t>выделял </a:t>
            </a:r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четыре основные формы власти</a:t>
            </a:r>
            <a:r>
              <a:rPr lang="ru-RU" dirty="0" smtClean="0">
                <a:latin typeface="Comic Sans MS" pitchFamily="66" charset="0"/>
              </a:rPr>
              <a:t>: аристократию, демократию, монархию и деспотию</a:t>
            </a:r>
            <a:r>
              <a:rPr lang="ru-RU" sz="2200" dirty="0" smtClean="0">
                <a:latin typeface="Comic Sans MS" pitchFamily="66" charset="0"/>
              </a:rPr>
              <a:t>;</a:t>
            </a:r>
            <a:endParaRPr lang="ru-RU" sz="2200" dirty="0" smtClean="0">
              <a:latin typeface="Comic Sans MS" pitchFamily="66" charset="0"/>
            </a:endParaRPr>
          </a:p>
          <a:p>
            <a:r>
              <a:rPr lang="ru-RU" sz="2200" dirty="0" smtClean="0">
                <a:latin typeface="Comic Sans MS" pitchFamily="66" charset="0"/>
              </a:rPr>
              <a:t>  законодательная, исполнительная и судебная власть должны быть отделены друг от друга и принадлежали различным государственным органам </a:t>
            </a:r>
            <a:r>
              <a:rPr lang="ru-RU" sz="2200" dirty="0" smtClean="0">
                <a:solidFill>
                  <a:srgbClr val="FF0000"/>
                </a:solidFill>
                <a:latin typeface="Comic Sans MS" pitchFamily="66" charset="0"/>
              </a:rPr>
              <a:t>(«система сдержек и противовесов»);</a:t>
            </a:r>
          </a:p>
          <a:p>
            <a:r>
              <a:rPr lang="ru-RU" sz="2200" dirty="0" smtClean="0">
                <a:latin typeface="Comic Sans MS" pitchFamily="66" charset="0"/>
              </a:rPr>
              <a:t>считал</a:t>
            </a:r>
            <a:r>
              <a:rPr lang="ru-RU" sz="2200" dirty="0" smtClean="0">
                <a:latin typeface="Comic Sans MS" pitchFamily="66" charset="0"/>
              </a:rPr>
              <a:t>, что все политические изменения определены не только историческими и культурными закономерностями, но и </a:t>
            </a:r>
            <a:r>
              <a:rPr lang="ru-RU" sz="2200" dirty="0" smtClean="0">
                <a:solidFill>
                  <a:srgbClr val="FF0000"/>
                </a:solidFill>
                <a:latin typeface="Comic Sans MS" pitchFamily="66" charset="0"/>
              </a:rPr>
              <a:t>географическим фактором</a:t>
            </a:r>
            <a:r>
              <a:rPr lang="ru-RU" sz="2200" dirty="0" smtClean="0">
                <a:latin typeface="Comic Sans MS" pitchFamily="66" charset="0"/>
              </a:rPr>
              <a:t> («Власть климата»).</a:t>
            </a:r>
          </a:p>
          <a:p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866360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Материализм в философии </a:t>
            </a:r>
            <a:r>
              <a:rPr lang="ru-RU" sz="2800" b="1" i="1" dirty="0" err="1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Дени</a:t>
            </a:r>
            <a:r>
              <a:rPr lang="ru-RU" sz="2800" b="1" i="1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 Дидро (1736-1784)</a:t>
            </a:r>
            <a:endParaRPr lang="ru-RU" sz="2800" i="1" dirty="0">
              <a:solidFill>
                <a:schemeClr val="tx1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00808"/>
            <a:ext cx="8507288" cy="462379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дидро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39752" y="1700808"/>
            <a:ext cx="3816423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07197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Основные идеи философии:</a:t>
            </a:r>
            <a:endParaRPr lang="ru-RU" sz="4000" dirty="0">
              <a:solidFill>
                <a:schemeClr val="tx1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2776"/>
            <a:ext cx="8435280" cy="5184576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Comic Sans MS" pitchFamily="66" charset="0"/>
              </a:rPr>
              <a:t>Направление в философии</a:t>
            </a:r>
            <a:r>
              <a:rPr lang="ru-RU" sz="2400" dirty="0" smtClean="0">
                <a:latin typeface="Comic Sans MS" pitchFamily="66" charset="0"/>
              </a:rPr>
              <a:t>: </a:t>
            </a:r>
            <a:r>
              <a:rPr lang="ru-RU" sz="2400" dirty="0" smtClean="0">
                <a:solidFill>
                  <a:srgbClr val="FF0000"/>
                </a:solidFill>
                <a:latin typeface="Comic Sans MS" pitchFamily="66" charset="0"/>
              </a:rPr>
              <a:t>материализм, научный атеизм</a:t>
            </a:r>
          </a:p>
          <a:p>
            <a:r>
              <a:rPr lang="ru-RU" sz="2400" dirty="0" smtClean="0">
                <a:latin typeface="Comic Sans MS" pitchFamily="66" charset="0"/>
              </a:rPr>
              <a:t>Считал философию методом исследования парадоксов в развитии окружающего мира</a:t>
            </a:r>
            <a:r>
              <a:rPr lang="ru-RU" sz="2400" b="1" dirty="0" smtClean="0">
                <a:latin typeface="Comic Sans MS" pitchFamily="66" charset="0"/>
              </a:rPr>
              <a:t>;</a:t>
            </a:r>
          </a:p>
          <a:p>
            <a:r>
              <a:rPr lang="ru-RU" sz="2400" b="1" dirty="0" smtClean="0">
                <a:latin typeface="Comic Sans MS" pitchFamily="66" charset="0"/>
              </a:rPr>
              <a:t>- </a:t>
            </a:r>
            <a:r>
              <a:rPr lang="ru-RU" sz="2400" dirty="0" smtClean="0">
                <a:latin typeface="Comic Sans MS" pitchFamily="66" charset="0"/>
              </a:rPr>
              <a:t>автор принципа </a:t>
            </a:r>
            <a:r>
              <a:rPr lang="ru-RU" sz="2400" b="1" dirty="0" smtClean="0">
                <a:solidFill>
                  <a:srgbClr val="FF0000"/>
                </a:solidFill>
                <a:latin typeface="Comic Sans MS" pitchFamily="66" charset="0"/>
              </a:rPr>
              <a:t>диалогичной логики развития </a:t>
            </a:r>
            <a:r>
              <a:rPr lang="ru-RU" sz="2400" dirty="0" smtClean="0">
                <a:latin typeface="Comic Sans MS" pitchFamily="66" charset="0"/>
              </a:rPr>
              <a:t>природы, общества и человека;</a:t>
            </a:r>
          </a:p>
          <a:p>
            <a:r>
              <a:rPr lang="ru-RU" sz="2400" dirty="0" smtClean="0">
                <a:latin typeface="Comic Sans MS" pitchFamily="66" charset="0"/>
              </a:rPr>
              <a:t>- выступал с критикой </a:t>
            </a:r>
            <a:r>
              <a:rPr lang="ru-RU" sz="2400" dirty="0" smtClean="0">
                <a:solidFill>
                  <a:srgbClr val="FF0000"/>
                </a:solidFill>
                <a:latin typeface="Comic Sans MS" pitchFamily="66" charset="0"/>
              </a:rPr>
              <a:t>идеи </a:t>
            </a:r>
            <a:r>
              <a:rPr lang="ru-RU" sz="2400" b="1" dirty="0" smtClean="0">
                <a:solidFill>
                  <a:srgbClr val="FF0000"/>
                </a:solidFill>
                <a:latin typeface="Comic Sans MS" pitchFamily="66" charset="0"/>
              </a:rPr>
              <a:t>фатализма</a:t>
            </a:r>
            <a:r>
              <a:rPr lang="ru-RU" sz="2400" dirty="0" smtClean="0">
                <a:latin typeface="Comic Sans MS" pitchFamily="66" charset="0"/>
              </a:rPr>
              <a:t>;</a:t>
            </a:r>
          </a:p>
          <a:p>
            <a:r>
              <a:rPr lang="ru-RU" sz="2400" b="1" dirty="0" smtClean="0">
                <a:latin typeface="Comic Sans MS" pitchFamily="66" charset="0"/>
              </a:rPr>
              <a:t>Основные  произведения</a:t>
            </a:r>
            <a:r>
              <a:rPr lang="ru-RU" sz="2400" dirty="0" smtClean="0">
                <a:latin typeface="Comic Sans MS" pitchFamily="66" charset="0"/>
              </a:rPr>
              <a:t>: «Монахиня», «Энциклопедия, или Толковый словарь наук, искусств и ремёсел»</a:t>
            </a:r>
          </a:p>
          <a:p>
            <a:r>
              <a:rPr lang="ru-RU" sz="2400" b="1" dirty="0" smtClean="0">
                <a:latin typeface="Comic Sans MS" pitchFamily="66" charset="0"/>
              </a:rPr>
              <a:t>Цитата</a:t>
            </a:r>
            <a:r>
              <a:rPr lang="ru-RU" sz="2400" dirty="0" smtClean="0">
                <a:latin typeface="Comic Sans MS" pitchFamily="66" charset="0"/>
              </a:rPr>
              <a:t>: «Искренность-мать правды и вывеска честного человека»</a:t>
            </a:r>
          </a:p>
          <a:p>
            <a:pPr marL="0" indent="0"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8237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</a:t>
            </a:r>
            <a:r>
              <a:rPr lang="ru-RU" sz="2400" b="1" dirty="0" smtClean="0">
                <a:solidFill>
                  <a:schemeClr val="tx1"/>
                </a:solidFill>
                <a:latin typeface="Comic Sans MS" pitchFamily="66" charset="0"/>
              </a:rPr>
              <a:t>Основные представители философии Нового времени (кратко):</a:t>
            </a:r>
            <a:endParaRPr lang="ru-RU" sz="24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096556"/>
              </p:ext>
            </p:extLst>
          </p:nvPr>
        </p:nvGraphicFramePr>
        <p:xfrm>
          <a:off x="457200" y="1935163"/>
          <a:ext cx="82296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748800"/>
                <a:gridCol w="154304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Comic Sans MS" pitchFamily="66" charset="0"/>
                        </a:rPr>
                        <a:t>Философ</a:t>
                      </a:r>
                      <a:endParaRPr lang="ru-RU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Comic Sans MS" pitchFamily="66" charset="0"/>
                        </a:rPr>
                        <a:t>Направление</a:t>
                      </a:r>
                      <a:endParaRPr lang="ru-RU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Comic Sans MS" pitchFamily="66" charset="0"/>
                        </a:rPr>
                        <a:t>Основа познания</a:t>
                      </a:r>
                      <a:endParaRPr lang="ru-RU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Comic Sans MS" pitchFamily="66" charset="0"/>
                        </a:rPr>
                        <a:t>Идеи,</a:t>
                      </a:r>
                      <a:r>
                        <a:rPr lang="ru-RU" sz="1600" baseline="0" dirty="0" smtClean="0">
                          <a:latin typeface="Comic Sans MS" pitchFamily="66" charset="0"/>
                        </a:rPr>
                        <a:t> п</a:t>
                      </a:r>
                      <a:r>
                        <a:rPr lang="ru-RU" sz="1600" dirty="0" smtClean="0">
                          <a:latin typeface="Comic Sans MS" pitchFamily="66" charset="0"/>
                        </a:rPr>
                        <a:t>овлиявшие на творчество</a:t>
                      </a:r>
                      <a:endParaRPr lang="ru-RU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Comic Sans MS" pitchFamily="66" charset="0"/>
                        </a:rPr>
                        <a:t>Основное понятие</a:t>
                      </a:r>
                      <a:endParaRPr lang="ru-RU" sz="16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1390957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Comic Sans MS" pitchFamily="66" charset="0"/>
                        </a:rPr>
                        <a:t>Рене Декарт</a:t>
                      </a:r>
                      <a:endParaRPr lang="ru-RU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Comic Sans MS" pitchFamily="66" charset="0"/>
                        </a:rPr>
                        <a:t>Рационализм</a:t>
                      </a:r>
                      <a:endParaRPr lang="ru-RU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Comic Sans MS" pitchFamily="66" charset="0"/>
                        </a:rPr>
                        <a:t>Разум</a:t>
                      </a:r>
                      <a:endParaRPr lang="ru-RU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Comic Sans MS" pitchFamily="66" charset="0"/>
                        </a:rPr>
                        <a:t>Скептицизм Сократа, теория </a:t>
                      </a:r>
                      <a:r>
                        <a:rPr lang="ru-RU" sz="1600" dirty="0" err="1" smtClean="0">
                          <a:latin typeface="Comic Sans MS" pitchFamily="66" charset="0"/>
                        </a:rPr>
                        <a:t>мимнезиса</a:t>
                      </a:r>
                      <a:r>
                        <a:rPr lang="ru-RU" sz="1600" dirty="0" smtClean="0">
                          <a:latin typeface="Comic Sans MS" pitchFamily="66" charset="0"/>
                        </a:rPr>
                        <a:t> Платона, логика Аристотеля</a:t>
                      </a:r>
                      <a:endParaRPr lang="ru-RU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Comic Sans MS" pitchFamily="66" charset="0"/>
                        </a:rPr>
                        <a:t>Врожденные идеи</a:t>
                      </a:r>
                      <a:endParaRPr lang="ru-RU" sz="16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err="1" smtClean="0">
                          <a:latin typeface="Comic Sans MS" pitchFamily="66" charset="0"/>
                        </a:rPr>
                        <a:t>Фрэнсис</a:t>
                      </a:r>
                      <a:r>
                        <a:rPr lang="ru-RU" sz="1600" dirty="0" smtClean="0">
                          <a:latin typeface="Comic Sans MS" pitchFamily="66" charset="0"/>
                        </a:rPr>
                        <a:t> Бэкон</a:t>
                      </a:r>
                      <a:endParaRPr lang="ru-RU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Comic Sans MS" pitchFamily="66" charset="0"/>
                        </a:rPr>
                        <a:t>Эмпиризм</a:t>
                      </a:r>
                      <a:endParaRPr lang="ru-RU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Comic Sans MS" pitchFamily="66" charset="0"/>
                        </a:rPr>
                        <a:t>Опыт</a:t>
                      </a:r>
                      <a:endParaRPr lang="ru-RU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Comic Sans MS" pitchFamily="66" charset="0"/>
                        </a:rPr>
                        <a:t>Логика Аристотеля, идеализм Платона</a:t>
                      </a:r>
                      <a:endParaRPr lang="ru-RU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Comic Sans MS" pitchFamily="66" charset="0"/>
                        </a:rPr>
                        <a:t>«Призрак»</a:t>
                      </a:r>
                      <a:endParaRPr lang="ru-RU" sz="16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Comic Sans MS" pitchFamily="66" charset="0"/>
                        </a:rPr>
                        <a:t>Джон Локк</a:t>
                      </a:r>
                      <a:endParaRPr lang="ru-RU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Comic Sans MS" pitchFamily="66" charset="0"/>
                        </a:rPr>
                        <a:t>Сенсуализм</a:t>
                      </a:r>
                      <a:endParaRPr lang="ru-RU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Comic Sans MS" pitchFamily="66" charset="0"/>
                        </a:rPr>
                        <a:t>Чувство</a:t>
                      </a:r>
                      <a:endParaRPr lang="ru-RU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Comic Sans MS" pitchFamily="66" charset="0"/>
                        </a:rPr>
                        <a:t>Критика</a:t>
                      </a:r>
                      <a:r>
                        <a:rPr lang="ru-RU" sz="1600" baseline="0" dirty="0" smtClean="0">
                          <a:latin typeface="Comic Sans MS" pitchFamily="66" charset="0"/>
                        </a:rPr>
                        <a:t> теории врожденных идей Декарта</a:t>
                      </a:r>
                      <a:endParaRPr lang="ru-RU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Comic Sans MS" pitchFamily="66" charset="0"/>
                        </a:rPr>
                        <a:t>«Чистая доска»</a:t>
                      </a:r>
                      <a:endParaRPr lang="ru-RU" sz="16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143000"/>
          </a:xfrm>
        </p:spPr>
        <p:txBody>
          <a:bodyPr/>
          <a:lstStyle/>
          <a:p>
            <a:r>
              <a:rPr lang="ru-RU" sz="3600" b="1" i="1" dirty="0" smtClean="0">
                <a:solidFill>
                  <a:schemeClr val="tx1"/>
                </a:solidFill>
              </a:rPr>
              <a:t> </a:t>
            </a:r>
            <a:r>
              <a:rPr lang="ru-RU" sz="3200" b="1" i="1" dirty="0" smtClean="0">
                <a:solidFill>
                  <a:schemeClr val="tx1"/>
                </a:solidFill>
                <a:latin typeface="Comic Sans MS" pitchFamily="66" charset="0"/>
              </a:rPr>
              <a:t>Деизм Франсуа Вольтера (1694-1778)</a:t>
            </a:r>
            <a:endParaRPr lang="ru-RU" sz="3200" b="1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6" name="Содержимое 5" descr="Вольтер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45708" y="1935163"/>
            <a:ext cx="5852583" cy="4389437"/>
          </a:xfrm>
        </p:spPr>
      </p:pic>
    </p:spTree>
    <p:extLst>
      <p:ext uri="{BB962C8B-B14F-4D97-AF65-F5344CB8AC3E}">
        <p14:creationId xmlns:p14="http://schemas.microsoft.com/office/powerpoint/2010/main" val="270187190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   </a:t>
            </a:r>
            <a:r>
              <a:rPr lang="ru-RU" sz="3600" b="1" dirty="0" smtClean="0">
                <a:solidFill>
                  <a:schemeClr val="tx1"/>
                </a:solidFill>
                <a:latin typeface="Comic Sans MS" pitchFamily="66" charset="0"/>
              </a:rPr>
              <a:t>Основные идеи философии:</a:t>
            </a:r>
            <a:endParaRPr lang="ru-RU" sz="36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latin typeface="Comic Sans MS" pitchFamily="66" charset="0"/>
              </a:rPr>
              <a:t>    </a:t>
            </a:r>
          </a:p>
          <a:p>
            <a:pPr marL="0" indent="0">
              <a:buNone/>
            </a:pPr>
            <a:r>
              <a:rPr lang="ru-RU" sz="2000" dirty="0" smtClean="0">
                <a:latin typeface="Comic Sans MS" pitchFamily="66" charset="0"/>
              </a:rPr>
              <a:t>     Один из авторов понятия </a:t>
            </a:r>
            <a:r>
              <a:rPr lang="ru-RU" sz="2000" dirty="0" smtClean="0">
                <a:solidFill>
                  <a:srgbClr val="FF0000"/>
                </a:solidFill>
                <a:latin typeface="Comic Sans MS" pitchFamily="66" charset="0"/>
              </a:rPr>
              <a:t>«философия истории»;</a:t>
            </a:r>
          </a:p>
          <a:p>
            <a:pPr marL="0" indent="0">
              <a:buNone/>
            </a:pPr>
            <a:endParaRPr lang="ru-RU" sz="2000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Comic Sans MS" pitchFamily="66" charset="0"/>
              </a:rPr>
              <a:t>     Выступал с критикой </a:t>
            </a:r>
            <a:r>
              <a:rPr lang="ru-RU" sz="2000" dirty="0" smtClean="0">
                <a:solidFill>
                  <a:srgbClr val="FF0000"/>
                </a:solidFill>
                <a:latin typeface="Comic Sans MS" pitchFamily="66" charset="0"/>
              </a:rPr>
              <a:t>оптимизма как типа мировоззрения (</a:t>
            </a:r>
            <a:r>
              <a:rPr lang="ru-RU" sz="2000" dirty="0" smtClean="0">
                <a:latin typeface="Comic Sans MS" pitchFamily="66" charset="0"/>
              </a:rPr>
              <a:t> </a:t>
            </a:r>
            <a:r>
              <a:rPr lang="ru-RU" sz="2000" dirty="0" smtClean="0">
                <a:latin typeface="Comic Sans MS" pitchFamily="66" charset="0"/>
              </a:rPr>
              <a:t>«</a:t>
            </a:r>
            <a:r>
              <a:rPr lang="ru-RU" sz="2000" dirty="0" err="1" smtClean="0">
                <a:latin typeface="Comic Sans MS" pitchFamily="66" charset="0"/>
              </a:rPr>
              <a:t>Кандид</a:t>
            </a:r>
            <a:r>
              <a:rPr lang="ru-RU" sz="2000" dirty="0" smtClean="0">
                <a:latin typeface="Comic Sans MS" pitchFamily="66" charset="0"/>
              </a:rPr>
              <a:t>, или оптимизм</a:t>
            </a:r>
            <a:r>
              <a:rPr lang="ru-RU" sz="2000" dirty="0" smtClean="0">
                <a:latin typeface="Comic Sans MS" pitchFamily="66" charset="0"/>
              </a:rPr>
              <a:t>»);</a:t>
            </a:r>
          </a:p>
          <a:p>
            <a:pPr marL="0" indent="0">
              <a:buNone/>
            </a:pPr>
            <a:endParaRPr lang="ru-RU" sz="2000" dirty="0" smtClean="0">
              <a:latin typeface="Comic Sans MS" pitchFamily="66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Comic Sans MS" pitchFamily="66" charset="0"/>
              </a:rPr>
              <a:t>Универсальной ценностью человека считал </a:t>
            </a:r>
            <a:r>
              <a:rPr lang="ru-RU" sz="2000" dirty="0" smtClean="0">
                <a:solidFill>
                  <a:srgbClr val="FF0000"/>
                </a:solidFill>
                <a:latin typeface="Comic Sans MS" pitchFamily="66" charset="0"/>
              </a:rPr>
              <a:t>толерантность.</a:t>
            </a:r>
          </a:p>
          <a:p>
            <a:pPr marL="0" indent="0">
              <a:buNone/>
            </a:pPr>
            <a:endParaRPr lang="ru-RU" sz="2000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Comic Sans MS" pitchFamily="66" charset="0"/>
              </a:rPr>
              <a:t>Выделял:</a:t>
            </a:r>
          </a:p>
          <a:p>
            <a:pPr marL="0" indent="0">
              <a:buNone/>
            </a:pPr>
            <a:r>
              <a:rPr lang="ru-RU" sz="2000" smtClean="0">
                <a:latin typeface="Comic Sans MS" pitchFamily="66" charset="0"/>
              </a:rPr>
              <a:t>философию </a:t>
            </a:r>
            <a:r>
              <a:rPr lang="ru-RU" sz="2000" dirty="0" smtClean="0">
                <a:latin typeface="Comic Sans MS" pitchFamily="66" charset="0"/>
              </a:rPr>
              <a:t>истории;</a:t>
            </a:r>
          </a:p>
          <a:p>
            <a:pPr marL="0" indent="0">
              <a:buNone/>
            </a:pPr>
            <a:r>
              <a:rPr lang="ru-RU" sz="2000" dirty="0" smtClean="0">
                <a:latin typeface="Comic Sans MS" pitchFamily="66" charset="0"/>
              </a:rPr>
              <a:t>философию религии;</a:t>
            </a:r>
          </a:p>
          <a:p>
            <a:pPr marL="0" indent="0">
              <a:buNone/>
            </a:pPr>
            <a:r>
              <a:rPr lang="ru-RU" sz="2000" dirty="0" smtClean="0">
                <a:latin typeface="Comic Sans MS" pitchFamily="66" charset="0"/>
              </a:rPr>
              <a:t>философию права.</a:t>
            </a:r>
            <a:endParaRPr lang="ru-RU" sz="20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endParaRPr lang="ru-RU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29356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   </a:t>
            </a:r>
            <a:r>
              <a:rPr lang="ru-RU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Критика католической церкви</a:t>
            </a:r>
            <a:r>
              <a:rPr lang="ru-RU" sz="3600" b="1" dirty="0" smtClean="0">
                <a:solidFill>
                  <a:schemeClr val="tx1"/>
                </a:solidFill>
                <a:latin typeface="Comic Sans MS" pitchFamily="66" charset="0"/>
              </a:rPr>
              <a:t>:</a:t>
            </a:r>
            <a:endParaRPr lang="ru-RU" sz="36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000" b="1" dirty="0" smtClean="0"/>
          </a:p>
          <a:p>
            <a:pPr>
              <a:buFont typeface="Wingdings" pitchFamily="2" charset="2"/>
              <a:buChar char="q"/>
            </a:pPr>
            <a:r>
              <a:rPr lang="ru-RU" sz="2000" dirty="0" smtClean="0">
                <a:latin typeface="Comic Sans MS" pitchFamily="66" charset="0"/>
              </a:rPr>
              <a:t>Основоположник </a:t>
            </a:r>
            <a:r>
              <a:rPr lang="ru-RU" sz="2000" dirty="0" smtClean="0">
                <a:solidFill>
                  <a:srgbClr val="FF0000"/>
                </a:solidFill>
                <a:latin typeface="Comic Sans MS" pitchFamily="66" charset="0"/>
              </a:rPr>
              <a:t>деизма</a:t>
            </a:r>
            <a:r>
              <a:rPr lang="ru-RU" sz="2000" b="1" dirty="0" smtClean="0">
                <a:latin typeface="Comic Sans MS" pitchFamily="66" charset="0"/>
              </a:rPr>
              <a:t> </a:t>
            </a:r>
            <a:r>
              <a:rPr lang="ru-RU" sz="2000" dirty="0" smtClean="0">
                <a:latin typeface="Comic Sans MS" pitchFamily="66" charset="0"/>
              </a:rPr>
              <a:t>– философской теории, которая признавала создание мира Богом, но отрицала его определяющую роль в дальнейшем развитии мира и жизни человека</a:t>
            </a:r>
            <a:endParaRPr lang="ru-RU" sz="2000" b="1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000" dirty="0" smtClean="0">
                <a:latin typeface="Comic Sans MS" pitchFamily="66" charset="0"/>
              </a:rPr>
              <a:t>Критику религии основывал </a:t>
            </a:r>
            <a:r>
              <a:rPr lang="ru-RU" sz="2000" dirty="0" smtClean="0">
                <a:solidFill>
                  <a:srgbClr val="FF0000"/>
                </a:solidFill>
                <a:latin typeface="Comic Sans MS" pitchFamily="66" charset="0"/>
              </a:rPr>
              <a:t>на идее толерантности;</a:t>
            </a:r>
            <a:r>
              <a:rPr lang="ru-RU" sz="20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endParaRPr lang="ru-RU" sz="2000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000" dirty="0" smtClean="0">
                <a:latin typeface="Comic Sans MS" pitchFamily="66" charset="0"/>
              </a:rPr>
              <a:t>Идеалом государства считал  </a:t>
            </a:r>
            <a:r>
              <a:rPr lang="ru-RU" sz="2000" dirty="0" smtClean="0">
                <a:solidFill>
                  <a:srgbClr val="FF0000"/>
                </a:solidFill>
                <a:latin typeface="Comic Sans MS" pitchFamily="66" charset="0"/>
              </a:rPr>
              <a:t>«</a:t>
            </a:r>
            <a:r>
              <a:rPr lang="ru-RU" sz="2000" dirty="0" err="1" smtClean="0">
                <a:solidFill>
                  <a:srgbClr val="FF0000"/>
                </a:solidFill>
                <a:latin typeface="Comic Sans MS" pitchFamily="66" charset="0"/>
              </a:rPr>
              <a:t>просвященный</a:t>
            </a:r>
            <a:r>
              <a:rPr lang="ru-RU" sz="2000" dirty="0" smtClean="0">
                <a:solidFill>
                  <a:srgbClr val="FF0000"/>
                </a:solidFill>
                <a:latin typeface="Comic Sans MS" pitchFamily="66" charset="0"/>
              </a:rPr>
              <a:t> абсолютизм</a:t>
            </a:r>
            <a:r>
              <a:rPr lang="ru-RU" sz="2000" dirty="0" smtClean="0">
                <a:latin typeface="Comic Sans MS" pitchFamily="66" charset="0"/>
              </a:rPr>
              <a:t>»  - тип власти, при котором правитель государства уделяет особое внимание развитию наук и искусств, подаёт личный пример просвещённости подданным и даже не ущемляет некоторые их права и свободы.</a:t>
            </a:r>
          </a:p>
          <a:p>
            <a:pPr>
              <a:buFont typeface="Wingdings" pitchFamily="2" charset="2"/>
              <a:buChar char="q"/>
            </a:pPr>
            <a:r>
              <a:rPr lang="ru-RU" sz="2000" b="1" dirty="0" smtClean="0">
                <a:latin typeface="Comic Sans MS" pitchFamily="66" charset="0"/>
              </a:rPr>
              <a:t>Основные  </a:t>
            </a:r>
            <a:r>
              <a:rPr lang="ru-RU" sz="2000" b="1" dirty="0">
                <a:latin typeface="Comic Sans MS" pitchFamily="66" charset="0"/>
              </a:rPr>
              <a:t>п</a:t>
            </a:r>
            <a:r>
              <a:rPr lang="ru-RU" sz="2000" b="1" dirty="0" smtClean="0">
                <a:latin typeface="Comic Sans MS" pitchFamily="66" charset="0"/>
              </a:rPr>
              <a:t>роизведения</a:t>
            </a:r>
            <a:r>
              <a:rPr lang="ru-RU" sz="2000" dirty="0" smtClean="0">
                <a:latin typeface="Comic Sans MS" pitchFamily="66" charset="0"/>
              </a:rPr>
              <a:t>: «</a:t>
            </a:r>
            <a:r>
              <a:rPr lang="ru-RU" sz="2000" dirty="0" err="1" smtClean="0">
                <a:latin typeface="Comic Sans MS" pitchFamily="66" charset="0"/>
              </a:rPr>
              <a:t>Кандид</a:t>
            </a:r>
            <a:r>
              <a:rPr lang="ru-RU" sz="2000" dirty="0" smtClean="0">
                <a:latin typeface="Comic Sans MS" pitchFamily="66" charset="0"/>
              </a:rPr>
              <a:t>, или оптимизм», «Философский словарь»</a:t>
            </a:r>
          </a:p>
          <a:p>
            <a:pPr>
              <a:buFont typeface="Wingdings" pitchFamily="2" charset="2"/>
              <a:buChar char="q"/>
            </a:pPr>
            <a:endParaRPr lang="ru-RU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309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i="1" dirty="0" smtClean="0">
                <a:solidFill>
                  <a:schemeClr val="tx1"/>
                </a:solidFill>
                <a:latin typeface="Comic Sans MS" pitchFamily="66" charset="0"/>
              </a:rPr>
              <a:t>    Рационализм в философии  Рене Декарта (1596-1690)</a:t>
            </a:r>
            <a:endParaRPr lang="ru-RU" sz="2000" b="1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4" name="Содержимое 3" descr="Декарт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79712" y="2060848"/>
            <a:ext cx="4411563" cy="4392488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chemeClr val="tx1"/>
                </a:solidFill>
                <a:latin typeface="Comic Sans MS" pitchFamily="66" charset="0"/>
              </a:rPr>
              <a:t>          Основные идеи творчества:  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6138946"/>
              </p:ext>
            </p:extLst>
          </p:nvPr>
        </p:nvGraphicFramePr>
        <p:xfrm>
          <a:off x="457200" y="1935163"/>
          <a:ext cx="8229600" cy="3870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77402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anose="030F0702030302020204" pitchFamily="66" charset="0"/>
                        </a:rPr>
                        <a:t>Метод</a:t>
                      </a:r>
                      <a:r>
                        <a:rPr lang="ru-RU" baseline="0" dirty="0" smtClean="0">
                          <a:latin typeface="Comic Sans MS" panose="030F0702030302020204" pitchFamily="66" charset="0"/>
                        </a:rPr>
                        <a:t> философии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anose="030F0702030302020204" pitchFamily="66" charset="0"/>
                        </a:rPr>
                        <a:t>Дедукция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77402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anose="030F0702030302020204" pitchFamily="66" charset="0"/>
                        </a:rPr>
                        <a:t>Ключевой</a:t>
                      </a:r>
                      <a:r>
                        <a:rPr lang="ru-RU" baseline="0" dirty="0" smtClean="0">
                          <a:latin typeface="Comic Sans MS" panose="030F0702030302020204" pitchFamily="66" charset="0"/>
                        </a:rPr>
                        <a:t> принцип философии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anose="030F0702030302020204" pitchFamily="66" charset="0"/>
                        </a:rPr>
                        <a:t>Абсолютное сомнение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77402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anose="030F0702030302020204" pitchFamily="66" charset="0"/>
                        </a:rPr>
                        <a:t>Главное понятие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anose="030F0702030302020204" pitchFamily="66" charset="0"/>
                        </a:rPr>
                        <a:t>Врожденные идеи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77402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anose="030F0702030302020204" pitchFamily="66" charset="0"/>
                        </a:rPr>
                        <a:t>Объект научной критики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anose="030F0702030302020204" pitchFamily="66" charset="0"/>
                        </a:rPr>
                        <a:t>Чувственный</a:t>
                      </a:r>
                      <a:r>
                        <a:rPr lang="ru-RU" baseline="0" dirty="0" smtClean="0">
                          <a:latin typeface="Comic Sans MS" panose="030F0702030302020204" pitchFamily="66" charset="0"/>
                        </a:rPr>
                        <a:t> опыт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774020">
                <a:tc>
                  <a:txBody>
                    <a:bodyPr/>
                    <a:lstStyle/>
                    <a:p>
                      <a:r>
                        <a:rPr lang="ru-RU" dirty="0" smtClean="0"/>
                        <a:t>Научный ориентир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Математика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6479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chemeClr val="tx1"/>
                </a:solidFill>
                <a:latin typeface="Comic Sans MS" pitchFamily="66" charset="0"/>
              </a:rPr>
              <a:t>       Основные идеи ключевых произведений:</a:t>
            </a:r>
            <a:endParaRPr lang="ru-RU" sz="3200" dirty="0">
              <a:latin typeface="Comic Sans MS" pitchFamily="66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668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Название произведения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Основные идеи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«Начала философии»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1.Сочинение в четырех частях о связи между философией и остальными науками.</a:t>
                      </a:r>
                    </a:p>
                    <a:p>
                      <a:r>
                        <a:rPr lang="ru-RU" dirty="0" smtClean="0">
                          <a:latin typeface="Comic Sans MS" pitchFamily="66" charset="0"/>
                        </a:rPr>
                        <a:t>2. Содержит критику математики за изолированность от остальных наук.</a:t>
                      </a:r>
                    </a:p>
                    <a:p>
                      <a:r>
                        <a:rPr lang="ru-RU" dirty="0" smtClean="0">
                          <a:latin typeface="Comic Sans MS" pitchFamily="66" charset="0"/>
                        </a:rPr>
                        <a:t>3. Развивает</a:t>
                      </a:r>
                      <a:r>
                        <a:rPr lang="ru-RU" baseline="0" dirty="0" smtClean="0">
                          <a:latin typeface="Comic Sans MS" pitchFamily="66" charset="0"/>
                        </a:rPr>
                        <a:t> идею </a:t>
                      </a:r>
                      <a:r>
                        <a:rPr lang="ru-RU" dirty="0" smtClean="0">
                          <a:latin typeface="Comic Sans MS" pitchFamily="66" charset="0"/>
                        </a:rPr>
                        <a:t>междисциплинарного характера науки.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«Рассуждение о методе»</a:t>
                      </a:r>
                    </a:p>
                    <a:p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baseline="0" dirty="0" smtClean="0">
                          <a:latin typeface="Comic Sans MS" pitchFamily="66" charset="0"/>
                        </a:rPr>
                        <a:t>Рассматривал дедукцию в качестве ключевого метода познания мира.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baseline="0" dirty="0" smtClean="0">
                          <a:latin typeface="Comic Sans MS" pitchFamily="66" charset="0"/>
                        </a:rPr>
                        <a:t>Анализировал роль сомнения в научном познании мира</a:t>
                      </a:r>
                      <a:endParaRPr lang="ru-RU" dirty="0" smtClean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         </a:t>
            </a:r>
            <a:r>
              <a:rPr lang="ru-RU" sz="3200" b="1" dirty="0" smtClean="0">
                <a:solidFill>
                  <a:schemeClr val="tx1"/>
                </a:solidFill>
                <a:latin typeface="Comic Sans MS" pitchFamily="66" charset="0"/>
              </a:rPr>
              <a:t>«Квадрат Декарта»</a:t>
            </a:r>
            <a:endParaRPr lang="ru-RU" sz="32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224881"/>
            <a:ext cx="7620000" cy="3810000"/>
          </a:xfrm>
        </p:spPr>
      </p:pic>
    </p:spTree>
    <p:extLst>
      <p:ext uri="{BB962C8B-B14F-4D97-AF65-F5344CB8AC3E}">
        <p14:creationId xmlns:p14="http://schemas.microsoft.com/office/powerpoint/2010/main" val="1413595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sz="4000" dirty="0" smtClean="0">
                <a:solidFill>
                  <a:srgbClr val="FF0000"/>
                </a:solidFill>
                <a:latin typeface="Comic Sans MS" pitchFamily="66" charset="0"/>
              </a:rPr>
              <a:t>Пояснение к «квадрату Декарта»</a:t>
            </a:r>
            <a:endParaRPr lang="ru-RU" sz="4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3551712"/>
              </p:ext>
            </p:extLst>
          </p:nvPr>
        </p:nvGraphicFramePr>
        <p:xfrm>
          <a:off x="467544" y="2420887"/>
          <a:ext cx="8229600" cy="41709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526073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Вопрос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Значение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908015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Что случится если это произойдёт?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Каковы плюсы принимаемого решения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908015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Что случится если это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НЕ </a:t>
                      </a:r>
                      <a:r>
                        <a:rPr lang="ru-RU" dirty="0" smtClean="0">
                          <a:latin typeface="Comic Sans MS" pitchFamily="66" charset="0"/>
                        </a:rPr>
                        <a:t>произойдёт</a:t>
                      </a:r>
                    </a:p>
                    <a:p>
                      <a:r>
                        <a:rPr lang="ru-RU" dirty="0" smtClean="0">
                          <a:latin typeface="Comic Sans MS" pitchFamily="66" charset="0"/>
                        </a:rPr>
                        <a:t>?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Каковы плюсы от того, чтобы не получить желаемое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908015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Что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НЕ</a:t>
                      </a:r>
                      <a:r>
                        <a:rPr lang="ru-RU" dirty="0" smtClean="0">
                          <a:latin typeface="Comic Sans MS" pitchFamily="66" charset="0"/>
                        </a:rPr>
                        <a:t> случится если это произойдёт</a:t>
                      </a:r>
                    </a:p>
                    <a:p>
                      <a:r>
                        <a:rPr lang="ru-RU" dirty="0" smtClean="0">
                          <a:latin typeface="Comic Sans MS" pitchFamily="66" charset="0"/>
                        </a:rPr>
                        <a:t>?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Каковы минусы</a:t>
                      </a:r>
                      <a:r>
                        <a:rPr lang="ru-RU" baseline="0" dirty="0" smtClean="0">
                          <a:latin typeface="Comic Sans MS" pitchFamily="66" charset="0"/>
                        </a:rPr>
                        <a:t> от получения желаемого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908015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Что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НЕ</a:t>
                      </a:r>
                      <a:r>
                        <a:rPr lang="ru-RU" baseline="0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ru-RU" baseline="0" dirty="0" smtClean="0">
                          <a:latin typeface="Comic Sans MS" pitchFamily="66" charset="0"/>
                        </a:rPr>
                        <a:t>случится если это </a:t>
                      </a:r>
                      <a:r>
                        <a:rPr lang="ru-RU" baseline="0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НЕ </a:t>
                      </a:r>
                      <a:r>
                        <a:rPr lang="ru-RU" baseline="0" dirty="0" smtClean="0">
                          <a:latin typeface="Comic Sans MS" pitchFamily="66" charset="0"/>
                        </a:rPr>
                        <a:t>произойдёт?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Каковы минусы от того, чтобы не получить желаемое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34764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1165</TotalTime>
  <Words>1523</Words>
  <Application>Microsoft Office PowerPoint</Application>
  <PresentationFormat>Экран (4:3)</PresentationFormat>
  <Paragraphs>268</Paragraphs>
  <Slides>42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3" baseType="lpstr">
      <vt:lpstr>Поток</vt:lpstr>
      <vt:lpstr>Философия  Нового времени</vt:lpstr>
      <vt:lpstr>Предпосылки становления философии Нового времени</vt:lpstr>
      <vt:lpstr> Англия и Франция – ведущие державы эпохи Нового времени</vt:lpstr>
      <vt:lpstr>   Основные представители философии Нового времени (кратко):</vt:lpstr>
      <vt:lpstr>    Рационализм в философии  Рене Декарта (1596-1690)</vt:lpstr>
      <vt:lpstr>          Основные идеи творчества:  </vt:lpstr>
      <vt:lpstr>       Основные идеи ключевых произведений:</vt:lpstr>
      <vt:lpstr>         «Квадрат Декарта»</vt:lpstr>
      <vt:lpstr> Пояснение к «квадрату Декарта»</vt:lpstr>
      <vt:lpstr> Эмпиризм в философской теории Фрэнсиса Бэкона (1561-1626)</vt:lpstr>
      <vt:lpstr>Роджер Бэкон   (1214-1292) – средневековый философ</vt:lpstr>
      <vt:lpstr>      Два вида опыта по Ф. Бэкону:</vt:lpstr>
      <vt:lpstr> Политическая философия Ф. Бэкона</vt:lpstr>
      <vt:lpstr>Четыре признака политического кризиса по Ф. Бэкону</vt:lpstr>
      <vt:lpstr>Способы предотвращения политического кризиса по Ф. Бэкону:</vt:lpstr>
      <vt:lpstr>Основные идеи произведений:</vt:lpstr>
      <vt:lpstr>      Виды заблуждений в классификации Фр. Бэкона:</vt:lpstr>
      <vt:lpstr>           Пути познания по Фр. Бэкону:</vt:lpstr>
      <vt:lpstr>Сенсуализм в философии Дж. Локка (1632-1704)</vt:lpstr>
      <vt:lpstr> Основные идеи творчества:</vt:lpstr>
      <vt:lpstr>Триединая теория воспитания Дж. Локка:</vt:lpstr>
      <vt:lpstr>    Политическая философия Дж. Локка</vt:lpstr>
      <vt:lpstr>Философия Т. Гоббса (1588-1679)</vt:lpstr>
      <vt:lpstr>     Классификация наук по Т. Гоббсу:</vt:lpstr>
      <vt:lpstr> Основные идеи творчества:</vt:lpstr>
      <vt:lpstr>Презентация PowerPoint</vt:lpstr>
      <vt:lpstr>Философия  эпохи Просвещения</vt:lpstr>
      <vt:lpstr>Франция –ведущая европейская держава эпохи Просвещения</vt:lpstr>
      <vt:lpstr>   Характерные черты философии Просвещения:</vt:lpstr>
      <vt:lpstr> Философия Жан-Жака Руссо (1712-1778)</vt:lpstr>
      <vt:lpstr>        Политическая философия Руссо:  </vt:lpstr>
      <vt:lpstr> Теория «естественного воспитания» Руссо:</vt:lpstr>
      <vt:lpstr>  Проблема неравенства и её решение</vt:lpstr>
      <vt:lpstr> Теория общественного договора:</vt:lpstr>
      <vt:lpstr>Философские идеи Шарля де Монтескье (1689-1755)</vt:lpstr>
      <vt:lpstr> Философия истории Монтескье</vt:lpstr>
      <vt:lpstr> Политическая философия Монтескье:</vt:lpstr>
      <vt:lpstr>Материализм в философии Дени Дидро (1736-1784)</vt:lpstr>
      <vt:lpstr>Основные идеи философии:</vt:lpstr>
      <vt:lpstr> Деизм Франсуа Вольтера (1694-1778)</vt:lpstr>
      <vt:lpstr>    Основные идеи философии:</vt:lpstr>
      <vt:lpstr>    Критика католической церкви: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познания  в философии</dc:title>
  <dc:creator>lliriK</dc:creator>
  <cp:lastModifiedBy>111</cp:lastModifiedBy>
  <cp:revision>119</cp:revision>
  <dcterms:created xsi:type="dcterms:W3CDTF">2016-10-26T13:27:37Z</dcterms:created>
  <dcterms:modified xsi:type="dcterms:W3CDTF">2022-09-30T02:43:23Z</dcterms:modified>
</cp:coreProperties>
</file>